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0" r:id="rId2"/>
    <p:sldId id="258" r:id="rId3"/>
    <p:sldId id="257" r:id="rId4"/>
    <p:sldId id="260" r:id="rId5"/>
    <p:sldId id="259" r:id="rId6"/>
    <p:sldId id="262" r:id="rId7"/>
    <p:sldId id="263" r:id="rId8"/>
    <p:sldId id="271" r:id="rId9"/>
    <p:sldId id="256" r:id="rId10"/>
    <p:sldId id="264" r:id="rId11"/>
    <p:sldId id="261" r:id="rId12"/>
    <p:sldId id="272" r:id="rId13"/>
    <p:sldId id="265" r:id="rId14"/>
    <p:sldId id="266" r:id="rId15"/>
    <p:sldId id="273"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9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9C09E-5675-4C47-AF3F-96271AE7D6E0}" type="datetimeFigureOut">
              <a:rPr lang="en-US" smtClean="0"/>
              <a:t>26.11.24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94A7B3-F7F5-F044-9FFA-C9FE0FDD0056}" type="slidenum">
              <a:rPr lang="en-US" smtClean="0"/>
              <a:t>‹#›</a:t>
            </a:fld>
            <a:endParaRPr lang="en-US"/>
          </a:p>
        </p:txBody>
      </p:sp>
    </p:spTree>
    <p:extLst>
      <p:ext uri="{BB962C8B-B14F-4D97-AF65-F5344CB8AC3E}">
        <p14:creationId xmlns:p14="http://schemas.microsoft.com/office/powerpoint/2010/main" val="36607498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La croissance de votre bébé : de la conception à la naissance</a:t>
            </a:r>
          </a:p>
          <a:p>
            <a:r>
              <a:rPr lang="fr-CH" sz="1200" b="0" kern="1200" dirty="0" smtClean="0">
                <a:solidFill>
                  <a:schemeClr val="tx1"/>
                </a:solidFill>
                <a:effectLst/>
                <a:latin typeface="+mn-lt"/>
                <a:ea typeface="+mn-ea"/>
                <a:cs typeface="+mn-cs"/>
              </a:rPr>
              <a:t>Vous êtes enceinte. Toutes nos félicitations! Êtes-vous curieux de savoir quelle est la taille de votre bébé en développement, à quoi ressemble votre bébé à mesure qu'il grandit en vous et quand vous le sentirez bouger ? Jetez un coup d'œil à l'intérieur de l'utérus pour voir comment un bébé se développe de mois en mois.</a:t>
            </a:r>
            <a:endParaRPr lang="en-US" b="0" dirty="0"/>
          </a:p>
        </p:txBody>
      </p:sp>
      <p:sp>
        <p:nvSpPr>
          <p:cNvPr id="4" name="Slide Number Placeholder 3"/>
          <p:cNvSpPr>
            <a:spLocks noGrp="1"/>
          </p:cNvSpPr>
          <p:nvPr>
            <p:ph type="sldNum" sz="quarter" idx="10"/>
          </p:nvPr>
        </p:nvSpPr>
        <p:spPr/>
        <p:txBody>
          <a:bodyPr/>
          <a:lstStyle/>
          <a:p>
            <a:fld id="{9A94A7B3-F7F5-F044-9FFA-C9FE0FDD0056}" type="slidenum">
              <a:rPr lang="en-US" smtClean="0"/>
              <a:t>1</a:t>
            </a:fld>
            <a:endParaRPr lang="en-US"/>
          </a:p>
        </p:txBody>
      </p:sp>
    </p:spTree>
    <p:extLst>
      <p:ext uri="{BB962C8B-B14F-4D97-AF65-F5344CB8AC3E}">
        <p14:creationId xmlns:p14="http://schemas.microsoft.com/office/powerpoint/2010/main" val="2673640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Development at 24 Weeks</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The baby weighs r 500- 600  grs now and responds to sounds by moving or increasing his pulse. You may notice jerking motions if he hiccups. The baby may feel it is</a:t>
            </a:r>
            <a:r>
              <a:rPr lang="fr-CH" sz="1200" kern="1200" baseline="0" dirty="0" smtClean="0">
                <a:solidFill>
                  <a:schemeClr val="tx1"/>
                </a:solidFill>
                <a:effectLst/>
                <a:latin typeface="+mn-lt"/>
                <a:ea typeface="+mn-ea"/>
                <a:cs typeface="+mn-cs"/>
              </a:rPr>
              <a:t> </a:t>
            </a:r>
            <a:r>
              <a:rPr lang="fr-CH" sz="1200" kern="1200" dirty="0" smtClean="0">
                <a:solidFill>
                  <a:schemeClr val="tx1"/>
                </a:solidFill>
                <a:effectLst/>
                <a:latin typeface="+mn-lt"/>
                <a:ea typeface="+mn-ea"/>
                <a:cs typeface="+mn-cs"/>
              </a:rPr>
              <a:t>upside down in the womb. Yhe can hear music and voices. You can talk to him, caress him, he’ll get to know you!</a:t>
            </a:r>
          </a:p>
          <a:p>
            <a:endParaRPr lang="fr-CH" sz="1200" kern="1200" dirty="0" smtClean="0">
              <a:solidFill>
                <a:schemeClr val="tx1"/>
              </a:solidFill>
              <a:effectLst/>
              <a:latin typeface="+mn-lt"/>
              <a:ea typeface="+mn-ea"/>
              <a:cs typeface="+mn-cs"/>
            </a:endParaRPr>
          </a:p>
          <a:p>
            <a:endParaRPr lang="fr-CH"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10</a:t>
            </a:fld>
            <a:endParaRPr lang="en-US"/>
          </a:p>
        </p:txBody>
      </p:sp>
    </p:spTree>
    <p:extLst>
      <p:ext uri="{BB962C8B-B14F-4D97-AF65-F5344CB8AC3E}">
        <p14:creationId xmlns:p14="http://schemas.microsoft.com/office/powerpoint/2010/main" val="1273168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Le développement à 28 semaines</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Le bébé pèse bien plus d'un kilo et change souvent de position à ce stade de la grossesse. Si vous deviez accoucher prématurément maintenant, il y a de fortes chances que le bébé survive.</a:t>
            </a:r>
          </a:p>
          <a:p>
            <a:r>
              <a:rPr lang="fr-CH" sz="1200" kern="1200" dirty="0" smtClean="0">
                <a:solidFill>
                  <a:schemeClr val="tx1"/>
                </a:solidFill>
                <a:effectLst/>
                <a:latin typeface="+mn-lt"/>
                <a:ea typeface="+mn-ea"/>
                <a:cs typeface="+mn-cs"/>
              </a:rPr>
              <a:t>  Demandez à votre médecin quels sont les signes avant-coureurs du travail prématuré. C'est le moment de s'inscrire aux cours d'accouchement. Les cours d'accouchement vous préparent à de nombreux aspects de l'accouchement, y compris le travail et l'accouchement et la prise en charge de votre nouveau-né.</a:t>
            </a:r>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11</a:t>
            </a:fld>
            <a:endParaRPr lang="en-US"/>
          </a:p>
        </p:txBody>
      </p:sp>
    </p:spTree>
    <p:extLst>
      <p:ext uri="{BB962C8B-B14F-4D97-AF65-F5344CB8AC3E}">
        <p14:creationId xmlns:p14="http://schemas.microsoft.com/office/powerpoint/2010/main" val="410030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Son développement à 32 semaines</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Le bébé pèse près de 2 kg et bouge beaucoup. La peau du bébé a moins</a:t>
            </a:r>
          </a:p>
          <a:p>
            <a:r>
              <a:rPr lang="fr-CH" sz="1200" kern="1200" dirty="0" smtClean="0">
                <a:solidFill>
                  <a:schemeClr val="tx1"/>
                </a:solidFill>
                <a:effectLst/>
                <a:latin typeface="+mn-lt"/>
                <a:ea typeface="+mn-ea"/>
                <a:cs typeface="+mn-cs"/>
              </a:rPr>
              <a:t>les rides alors qu'une couche de graisse commence à se former sous la peau. D'ici  à sa naissance, </a:t>
            </a:r>
          </a:p>
          <a:p>
            <a:r>
              <a:rPr lang="fr-CH" sz="1200" kern="1200" dirty="0" smtClean="0">
                <a:solidFill>
                  <a:schemeClr val="tx1"/>
                </a:solidFill>
                <a:effectLst/>
                <a:latin typeface="+mn-lt"/>
                <a:ea typeface="+mn-ea"/>
                <a:cs typeface="+mn-cs"/>
              </a:rPr>
              <a:t>votre bébé gagnera jusqu'à la moitié de son poids de naissance. Demandez à votre médecin comment faire un graphique des mouvements fœtaux.</a:t>
            </a:r>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12</a:t>
            </a:fld>
            <a:endParaRPr lang="en-US"/>
          </a:p>
        </p:txBody>
      </p:sp>
    </p:spTree>
    <p:extLst>
      <p:ext uri="{BB962C8B-B14F-4D97-AF65-F5344CB8AC3E}">
        <p14:creationId xmlns:p14="http://schemas.microsoft.com/office/powerpoint/2010/main" val="175920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Son développement  à 36  semaines</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La taille des bébés diffère en fonction de nombreux facteurs, tels que le sexe, le nombre de bébés portés et la taille des parents. Ainsi, le taux de croissance global de votre bébé est aussi important que la taille réelle. En moyenne, un bébé à ce stade mesure environ 47 cm et pèse près de 2.7 kg. Le cerveau s'est développé rapidement. Les poumons sont presque complètement développés. La tête est généralement positionnée vers le bas dans le bassin maintenant. Votre bébé est considéré comme « à terme » lorsqu'il a 37 semaines. Il s'agit d'un bébé né à terme s'il est né entre 37 et 39 semaines, à terme s'il a 39 à 40 semaines et en fin de terme s'il a 41 à 42 semaines.</a:t>
            </a:r>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13</a:t>
            </a:fld>
            <a:endParaRPr lang="en-US"/>
          </a:p>
        </p:txBody>
      </p:sp>
    </p:spTree>
    <p:extLst>
      <p:ext uri="{BB962C8B-B14F-4D97-AF65-F5344CB8AC3E}">
        <p14:creationId xmlns:p14="http://schemas.microsoft.com/office/powerpoint/2010/main" val="357297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Naissance!</a:t>
            </a:r>
          </a:p>
          <a:p>
            <a:r>
              <a:rPr lang="fr-CH" sz="1200" b="0" kern="1200" dirty="0" smtClean="0">
                <a:solidFill>
                  <a:schemeClr val="tx1"/>
                </a:solidFill>
                <a:effectLst/>
                <a:latin typeface="+mn-lt"/>
                <a:ea typeface="+mn-ea"/>
                <a:cs typeface="+mn-cs"/>
              </a:rPr>
              <a:t>La date probable de la naissance marque la fin de sa 40e semaine. Elle est calculée sur la base du premier jour de vos dernières règles. Sur cette base, la grossesse peut durer entre 38 et 42 semaines avec un accouchement à terme qui se déroule autour de 40 semaines. Certaines grossesses post-terme - celles qui durent plus de 42 semaines - ne sont pas vraiment en retard. La date d'échéance peut tout simplement ne pas être exacte. Pour des raisons de sécurité, la plupart des bébés sont livrés à 42 semaines. Parfois, le médecin ou la sage-femme  </a:t>
            </a:r>
            <a:r>
              <a:rPr lang="fr-CH" sz="1200" b="0" kern="1200" smtClean="0">
                <a:solidFill>
                  <a:schemeClr val="tx1"/>
                </a:solidFill>
                <a:effectLst/>
                <a:latin typeface="+mn-lt"/>
                <a:ea typeface="+mn-ea"/>
                <a:cs typeface="+mn-cs"/>
              </a:rPr>
              <a:t>doit déclencher </a:t>
            </a:r>
            <a:r>
              <a:rPr lang="fr-CH" sz="1200" b="0" kern="1200" dirty="0" smtClean="0">
                <a:solidFill>
                  <a:schemeClr val="tx1"/>
                </a:solidFill>
                <a:effectLst/>
                <a:latin typeface="+mn-lt"/>
                <a:ea typeface="+mn-ea"/>
                <a:cs typeface="+mn-cs"/>
              </a:rPr>
              <a:t>le travail (les </a:t>
            </a:r>
            <a:r>
              <a:rPr lang="fr-CH" sz="1200" b="0" kern="1200" smtClean="0">
                <a:solidFill>
                  <a:schemeClr val="tx1"/>
                </a:solidFill>
                <a:effectLst/>
                <a:latin typeface="+mn-lt"/>
                <a:ea typeface="+mn-ea"/>
                <a:cs typeface="+mn-cs"/>
              </a:rPr>
              <a:t>contractions) avec un produit comme l’oxytocin.</a:t>
            </a:r>
          </a:p>
          <a:p>
            <a:endParaRPr lang="en-US" b="0" dirty="0"/>
          </a:p>
        </p:txBody>
      </p:sp>
      <p:sp>
        <p:nvSpPr>
          <p:cNvPr id="4" name="Slide Number Placeholder 3"/>
          <p:cNvSpPr>
            <a:spLocks noGrp="1"/>
          </p:cNvSpPr>
          <p:nvPr>
            <p:ph type="sldNum" sz="quarter" idx="10"/>
          </p:nvPr>
        </p:nvSpPr>
        <p:spPr/>
        <p:txBody>
          <a:bodyPr/>
          <a:lstStyle/>
          <a:p>
            <a:fld id="{9A94A7B3-F7F5-F044-9FFA-C9FE0FDD0056}" type="slidenum">
              <a:rPr lang="en-US" smtClean="0"/>
              <a:t>14</a:t>
            </a:fld>
            <a:endParaRPr lang="en-US"/>
          </a:p>
        </p:txBody>
      </p:sp>
    </p:spTree>
    <p:extLst>
      <p:ext uri="{BB962C8B-B14F-4D97-AF65-F5344CB8AC3E}">
        <p14:creationId xmlns:p14="http://schemas.microsoft.com/office/powerpoint/2010/main" val="77776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Conception</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La fécondation se produit lorsqu'un spermatozoïde rencontre et pénètre dans un ovule. Cela s'appelle aussi la conception. À ce moment, la constitution génétique est complète, y compris le sexe du bébé. Environ trois jours après la conception, l'œuf fécondé se divise très rapidement en plusieurs cellules. Il passe par la trompe de Fallope dans l'utérus, où il se fixe à la paroi utérine. Le placenta, qui nourrira le bébé, commence également à se former</a:t>
            </a:r>
          </a:p>
          <a:p>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Si deux ovules sont murs et sont féconés en même temps, vus aurez deux</a:t>
            </a:r>
            <a:r>
              <a:rPr lang="fr-CH" sz="1200" kern="1200" baseline="0" dirty="0" smtClean="0">
                <a:solidFill>
                  <a:schemeClr val="tx1"/>
                </a:solidFill>
                <a:effectLst/>
                <a:latin typeface="+mn-lt"/>
                <a:ea typeface="+mn-ea"/>
                <a:cs typeface="+mn-cs"/>
              </a:rPr>
              <a:t> bébés, des jumeaux non-identitiques. Si une ovule se sépare APRES sa fécondation, vous aurez deux enfants qui se ressemblent complètement et sont toujours du même sexe: des jumeaux identiques</a:t>
            </a:r>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2</a:t>
            </a:fld>
            <a:endParaRPr lang="en-US"/>
          </a:p>
        </p:txBody>
      </p:sp>
    </p:spTree>
    <p:extLst>
      <p:ext uri="{BB962C8B-B14F-4D97-AF65-F5344CB8AC3E}">
        <p14:creationId xmlns:p14="http://schemas.microsoft.com/office/powerpoint/2010/main" val="272618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Développement à 4 semaines</a:t>
            </a:r>
          </a:p>
          <a:p>
            <a:r>
              <a:rPr lang="fr-CH" sz="1200" b="0" kern="1200" dirty="0" smtClean="0">
                <a:solidFill>
                  <a:schemeClr val="tx1"/>
                </a:solidFill>
                <a:effectLst/>
                <a:latin typeface="+mn-lt"/>
                <a:ea typeface="+mn-ea"/>
                <a:cs typeface="+mn-cs"/>
              </a:rPr>
              <a:t>À ce stade, le bébé développe les structures qui formeront éventuellement son visage et son cou. Le cœur et les vaisseaux sanguins continuent de se développer. Et les poumons, l'estomac et le foie commencent à se développer. Un test de grossesse à domicile serait positif.</a:t>
            </a:r>
            <a:endParaRPr lang="en-US" b="0" dirty="0"/>
          </a:p>
        </p:txBody>
      </p:sp>
      <p:sp>
        <p:nvSpPr>
          <p:cNvPr id="4" name="Slide Number Placeholder 3"/>
          <p:cNvSpPr>
            <a:spLocks noGrp="1"/>
          </p:cNvSpPr>
          <p:nvPr>
            <p:ph type="sldNum" sz="quarter" idx="10"/>
          </p:nvPr>
        </p:nvSpPr>
        <p:spPr/>
        <p:txBody>
          <a:bodyPr/>
          <a:lstStyle/>
          <a:p>
            <a:fld id="{9A94A7B3-F7F5-F044-9FFA-C9FE0FDD0056}" type="slidenum">
              <a:rPr lang="en-US" smtClean="0"/>
              <a:t>3</a:t>
            </a:fld>
            <a:endParaRPr lang="en-US"/>
          </a:p>
        </p:txBody>
      </p:sp>
    </p:spTree>
    <p:extLst>
      <p:ext uri="{BB962C8B-B14F-4D97-AF65-F5344CB8AC3E}">
        <p14:creationId xmlns:p14="http://schemas.microsoft.com/office/powerpoint/2010/main" val="145264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Le fœtus à 8  semaines</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Le fœtus (bébé en développement) mesure maintenant un peu plus de 1,27 cm. Les paupières, le nez et les oreilles se forment. Les bras et les jambes sont bien formés. Les doigts et les orteils se séparent et s'allongent.</a:t>
            </a:r>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4</a:t>
            </a:fld>
            <a:endParaRPr lang="en-US"/>
          </a:p>
        </p:txBody>
      </p:sp>
    </p:spTree>
    <p:extLst>
      <p:ext uri="{BB962C8B-B14F-4D97-AF65-F5344CB8AC3E}">
        <p14:creationId xmlns:p14="http://schemas.microsoft.com/office/powerpoint/2010/main" val="13399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kern="1200" dirty="0" smtClean="0">
                <a:solidFill>
                  <a:schemeClr val="tx1"/>
                </a:solidFill>
                <a:effectLst/>
                <a:latin typeface="+mn-lt"/>
                <a:ea typeface="+mn-ea"/>
                <a:cs typeface="+mn-cs"/>
              </a:rPr>
              <a:t>Quand soudainement vous sentez une fuite d’eau importante de votre vagin, il faut vite aller au centre de santé, car cela veut dire que le bébé n’est plus dans l’eau et il doit donc sortir. </a:t>
            </a:r>
          </a:p>
          <a:p>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5</a:t>
            </a:fld>
            <a:endParaRPr lang="en-US"/>
          </a:p>
        </p:txBody>
      </p:sp>
    </p:spTree>
    <p:extLst>
      <p:ext uri="{BB962C8B-B14F-4D97-AF65-F5344CB8AC3E}">
        <p14:creationId xmlns:p14="http://schemas.microsoft.com/office/powerpoint/2010/main" val="102724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Son développement à 12 semaines (arond 3 months) </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Il mesure environ 5 cm et commence à faire ses propres mouvements. Les battements du cœur du bébé peuvent être entendus mais uniquement avec un instrument spécial</a:t>
            </a:r>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6</a:t>
            </a:fld>
            <a:endParaRPr lang="en-US"/>
          </a:p>
        </p:txBody>
      </p:sp>
    </p:spTree>
    <p:extLst>
      <p:ext uri="{BB962C8B-B14F-4D97-AF65-F5344CB8AC3E}">
        <p14:creationId xmlns:p14="http://schemas.microsoft.com/office/powerpoint/2010/main" val="258209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Le développement à 16 Semaines</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Il mesure maintenant environ 11-12 cm et pèse environ 100 grs. Vous devriez pouvoir sentir le haut de votre utérus à environ 7 à 8 cm en dessous de votre nombril. Ses yeux peuvent cligner et le cœur et les vaisseaux sanguins sont complètement formés. Ses doigts et ses orteils ont des empreintes digitales.</a:t>
            </a:r>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7</a:t>
            </a:fld>
            <a:endParaRPr lang="en-US"/>
          </a:p>
        </p:txBody>
      </p:sp>
    </p:spTree>
    <p:extLst>
      <p:ext uri="{BB962C8B-B14F-4D97-AF65-F5344CB8AC3E}">
        <p14:creationId xmlns:p14="http://schemas.microsoft.com/office/powerpoint/2010/main" val="341068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b="1" kern="1200" dirty="0" smtClean="0">
                <a:solidFill>
                  <a:schemeClr val="tx1"/>
                </a:solidFill>
                <a:effectLst/>
                <a:latin typeface="+mn-lt"/>
                <a:ea typeface="+mn-ea"/>
                <a:cs typeface="+mn-cs"/>
              </a:rPr>
              <a:t>Développement du bébé à 20 semaines, à moitié-chemin</a:t>
            </a:r>
            <a:endParaRPr lang="fr-CH" sz="1200" kern="1200" dirty="0" smtClean="0">
              <a:solidFill>
                <a:schemeClr val="tx1"/>
              </a:solidFill>
              <a:effectLst/>
              <a:latin typeface="+mn-lt"/>
              <a:ea typeface="+mn-ea"/>
              <a:cs typeface="+mn-cs"/>
            </a:endParaRPr>
          </a:p>
          <a:p>
            <a:r>
              <a:rPr lang="fr-CH" sz="1200" kern="1200" dirty="0" smtClean="0">
                <a:solidFill>
                  <a:schemeClr val="tx1"/>
                </a:solidFill>
                <a:effectLst/>
                <a:latin typeface="+mn-lt"/>
                <a:ea typeface="+mn-ea"/>
                <a:cs typeface="+mn-cs"/>
              </a:rPr>
              <a:t>Le bébé pèse environ 284 grs et mesure un peu plus de 15,24 cm. Votre utérus doit être au niveau de votre nombril. Le bébé peut sucer un pouce, bâiller, s'étirer et faire des grimaces. Bientôt, si vous ne l'avez pas déjà fait, vous sentirez votre bébé bouger, ce qu'on appelle « accélérer ».</a:t>
            </a:r>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8</a:t>
            </a:fld>
            <a:endParaRPr lang="en-US"/>
          </a:p>
        </p:txBody>
      </p:sp>
    </p:spTree>
    <p:extLst>
      <p:ext uri="{BB962C8B-B14F-4D97-AF65-F5344CB8AC3E}">
        <p14:creationId xmlns:p14="http://schemas.microsoft.com/office/powerpoint/2010/main" val="139153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kern="1200" dirty="0" smtClean="0">
                <a:solidFill>
                  <a:schemeClr val="tx1"/>
                </a:solidFill>
                <a:effectLst/>
                <a:latin typeface="+mn-lt"/>
                <a:ea typeface="+mn-ea"/>
                <a:cs typeface="+mn-cs"/>
              </a:rPr>
              <a:t>20 weeks</a:t>
            </a:r>
          </a:p>
          <a:p>
            <a:r>
              <a:rPr lang="en-GB" sz="1200" kern="1200" dirty="0" smtClean="0">
                <a:solidFill>
                  <a:schemeClr val="tx1"/>
                </a:solidFill>
                <a:effectLst/>
                <a:latin typeface="+mn-lt"/>
                <a:ea typeface="+mn-ea"/>
                <a:cs typeface="+mn-cs"/>
              </a:rPr>
              <a:t> </a:t>
            </a:r>
            <a:endParaRPr lang="fr-CH" sz="1200" kern="1200" dirty="0" smtClean="0">
              <a:solidFill>
                <a:schemeClr val="tx1"/>
              </a:solidFill>
              <a:effectLst/>
              <a:latin typeface="+mn-lt"/>
              <a:ea typeface="+mn-ea"/>
              <a:cs typeface="+mn-cs"/>
            </a:endParaRPr>
          </a:p>
          <a:p>
            <a:r>
              <a:rPr lang="fr-CH" sz="1200" b="1" kern="1200" dirty="0" smtClean="0">
                <a:solidFill>
                  <a:schemeClr val="tx1"/>
                </a:solidFill>
                <a:effectLst/>
                <a:latin typeface="+mn-lt"/>
                <a:ea typeface="+mn-ea"/>
                <a:cs typeface="+mn-cs"/>
              </a:rPr>
              <a:t>Le temps d'une échographie</a:t>
            </a:r>
          </a:p>
          <a:p>
            <a:r>
              <a:rPr lang="fr-CH" sz="1200" b="1" kern="1200" dirty="0" smtClean="0">
                <a:solidFill>
                  <a:schemeClr val="tx1"/>
                </a:solidFill>
                <a:effectLst/>
                <a:latin typeface="+mn-lt"/>
                <a:ea typeface="+mn-ea"/>
                <a:cs typeface="+mn-cs"/>
              </a:rPr>
              <a:t>Une échographie est généralement effectuée pour toutes les femmes enceintes à 20 semaines. Au cours de cette échographie, le médecin s'assurera que le placenta est sain et attaché normalement et que votre bébé grandit correctement. Vous pouvez voir le rythme cardiaque du bébé et les mouvements de son corps, de ses bras et de ses jambes à l'échographie. Vous pouvez généralement savoir s'il s'agit d'un garçon ou d'une fille à 20 semaines.</a:t>
            </a:r>
          </a:p>
          <a:p>
            <a:r>
              <a:rPr lang="fr-CH" sz="1200" b="1" kern="1200" smtClean="0">
                <a:solidFill>
                  <a:schemeClr val="tx1"/>
                </a:solidFill>
                <a:effectLst/>
                <a:latin typeface="+mn-lt"/>
                <a:ea typeface="+mn-ea"/>
                <a:cs typeface="+mn-cs"/>
              </a:rPr>
              <a:t>On voit ici une échographie 2D (en médaillon) contrastée avec une échographie 4D, toutes deux à 20 semaines.</a:t>
            </a:r>
            <a:endParaRPr lang="en-US" dirty="0"/>
          </a:p>
        </p:txBody>
      </p:sp>
      <p:sp>
        <p:nvSpPr>
          <p:cNvPr id="4" name="Slide Number Placeholder 3"/>
          <p:cNvSpPr>
            <a:spLocks noGrp="1"/>
          </p:cNvSpPr>
          <p:nvPr>
            <p:ph type="sldNum" sz="quarter" idx="10"/>
          </p:nvPr>
        </p:nvSpPr>
        <p:spPr/>
        <p:txBody>
          <a:bodyPr/>
          <a:lstStyle/>
          <a:p>
            <a:fld id="{9A94A7B3-F7F5-F044-9FFA-C9FE0FDD0056}" type="slidenum">
              <a:rPr lang="en-US" smtClean="0"/>
              <a:t>9</a:t>
            </a:fld>
            <a:endParaRPr lang="en-US"/>
          </a:p>
        </p:txBody>
      </p:sp>
    </p:spTree>
    <p:extLst>
      <p:ext uri="{BB962C8B-B14F-4D97-AF65-F5344CB8AC3E}">
        <p14:creationId xmlns:p14="http://schemas.microsoft.com/office/powerpoint/2010/main" val="339716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H"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a:p>
        </p:txBody>
      </p:sp>
      <p:sp>
        <p:nvSpPr>
          <p:cNvPr id="4" name="Date Placeholder 3"/>
          <p:cNvSpPr>
            <a:spLocks noGrp="1"/>
          </p:cNvSpPr>
          <p:nvPr>
            <p:ph type="dt" sz="half" idx="10"/>
          </p:nvPr>
        </p:nvSpPr>
        <p:spPr/>
        <p:txBody>
          <a:bodyPr/>
          <a:lstStyle/>
          <a:p>
            <a:fld id="{1F666691-C3EC-7F4D-AC97-7269369F254F}" type="datetimeFigureOut">
              <a:rPr lang="en-US" smtClean="0"/>
              <a:t>26.11.24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3896096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1F666691-C3EC-7F4D-AC97-7269369F254F}" type="datetimeFigureOut">
              <a:rPr lang="en-US" smtClean="0"/>
              <a:t>26.11.24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31809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1F666691-C3EC-7F4D-AC97-7269369F254F}" type="datetimeFigureOut">
              <a:rPr lang="en-US" smtClean="0"/>
              <a:t>26.11.24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113665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p:txBody>
          <a:bodyPr/>
          <a:lstStyle/>
          <a:p>
            <a:fld id="{1F666691-C3EC-7F4D-AC97-7269369F254F}" type="datetimeFigureOut">
              <a:rPr lang="en-US" smtClean="0"/>
              <a:t>26.11.24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424413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p>
            <a:fld id="{1F666691-C3EC-7F4D-AC97-7269369F254F}" type="datetimeFigureOut">
              <a:rPr lang="en-US" smtClean="0"/>
              <a:t>26.11.24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198100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Date Placeholder 4"/>
          <p:cNvSpPr>
            <a:spLocks noGrp="1"/>
          </p:cNvSpPr>
          <p:nvPr>
            <p:ph type="dt" sz="half" idx="10"/>
          </p:nvPr>
        </p:nvSpPr>
        <p:spPr/>
        <p:txBody>
          <a:bodyPr/>
          <a:lstStyle/>
          <a:p>
            <a:fld id="{1F666691-C3EC-7F4D-AC97-7269369F254F}" type="datetimeFigureOut">
              <a:rPr lang="en-US" smtClean="0"/>
              <a:t>26.11.24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389338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7" name="Date Placeholder 6"/>
          <p:cNvSpPr>
            <a:spLocks noGrp="1"/>
          </p:cNvSpPr>
          <p:nvPr>
            <p:ph type="dt" sz="half" idx="10"/>
          </p:nvPr>
        </p:nvSpPr>
        <p:spPr/>
        <p:txBody>
          <a:bodyPr/>
          <a:lstStyle/>
          <a:p>
            <a:fld id="{1F666691-C3EC-7F4D-AC97-7269369F254F}" type="datetimeFigureOut">
              <a:rPr lang="en-US" smtClean="0"/>
              <a:t>26.11.24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375367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Date Placeholder 2"/>
          <p:cNvSpPr>
            <a:spLocks noGrp="1"/>
          </p:cNvSpPr>
          <p:nvPr>
            <p:ph type="dt" sz="half" idx="10"/>
          </p:nvPr>
        </p:nvSpPr>
        <p:spPr/>
        <p:txBody>
          <a:bodyPr/>
          <a:lstStyle/>
          <a:p>
            <a:fld id="{1F666691-C3EC-7F4D-AC97-7269369F254F}" type="datetimeFigureOut">
              <a:rPr lang="en-US" smtClean="0"/>
              <a:t>26.11.24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136434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66691-C3EC-7F4D-AC97-7269369F254F}" type="datetimeFigureOut">
              <a:rPr lang="en-US" smtClean="0"/>
              <a:t>26.11.24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335424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1F666691-C3EC-7F4D-AC97-7269369F254F}" type="datetimeFigureOut">
              <a:rPr lang="en-US" smtClean="0"/>
              <a:t>26.11.24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144214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p>
            <a:fld id="{1F666691-C3EC-7F4D-AC97-7269369F254F}" type="datetimeFigureOut">
              <a:rPr lang="en-US" smtClean="0"/>
              <a:t>26.11.24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899D4-3078-254A-8FDF-8F4840766D7D}" type="slidenum">
              <a:rPr lang="en-US" smtClean="0"/>
              <a:t>‹#›</a:t>
            </a:fld>
            <a:endParaRPr lang="en-US"/>
          </a:p>
        </p:txBody>
      </p:sp>
    </p:spTree>
    <p:extLst>
      <p:ext uri="{BB962C8B-B14F-4D97-AF65-F5344CB8AC3E}">
        <p14:creationId xmlns:p14="http://schemas.microsoft.com/office/powerpoint/2010/main" val="9853445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66691-C3EC-7F4D-AC97-7269369F254F}" type="datetimeFigureOut">
              <a:rPr lang="en-US" smtClean="0"/>
              <a:t>26.11.24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899D4-3078-254A-8FDF-8F4840766D7D}" type="slidenum">
              <a:rPr lang="en-US" smtClean="0"/>
              <a:t>‹#›</a:t>
            </a:fld>
            <a:endParaRPr lang="en-US"/>
          </a:p>
        </p:txBody>
      </p:sp>
    </p:spTree>
    <p:extLst>
      <p:ext uri="{BB962C8B-B14F-4D97-AF65-F5344CB8AC3E}">
        <p14:creationId xmlns:p14="http://schemas.microsoft.com/office/powerpoint/2010/main" val="2754398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Suivrez</a:t>
            </a:r>
            <a:r>
              <a:rPr lang="en-US" dirty="0" smtClean="0"/>
              <a:t> </a:t>
            </a:r>
            <a:r>
              <a:rPr lang="en-US" dirty="0" err="1" smtClean="0"/>
              <a:t>votre</a:t>
            </a:r>
            <a:r>
              <a:rPr lang="en-US" dirty="0" smtClean="0"/>
              <a:t> </a:t>
            </a:r>
            <a:r>
              <a:rPr lang="en-US" dirty="0" err="1" smtClean="0"/>
              <a:t>grossesse</a:t>
            </a:r>
            <a:endParaRPr lang="en-US" dirty="0"/>
          </a:p>
        </p:txBody>
      </p:sp>
      <p:sp>
        <p:nvSpPr>
          <p:cNvPr id="3" name="Subtitle 2"/>
          <p:cNvSpPr>
            <a:spLocks noGrp="1"/>
          </p:cNvSpPr>
          <p:nvPr>
            <p:ph type="subTitle" idx="1"/>
          </p:nvPr>
        </p:nvSpPr>
        <p:spPr/>
        <p:txBody>
          <a:bodyPr/>
          <a:lstStyle/>
          <a:p>
            <a:r>
              <a:rPr lang="en-US" dirty="0" err="1" smtClean="0"/>
              <a:t>Apprenez</a:t>
            </a:r>
            <a:r>
              <a:rPr lang="en-US" dirty="0" smtClean="0"/>
              <a:t> comment se </a:t>
            </a:r>
            <a:r>
              <a:rPr lang="en-US" dirty="0" err="1" smtClean="0"/>
              <a:t>développe</a:t>
            </a:r>
            <a:r>
              <a:rPr lang="en-US" dirty="0" smtClean="0"/>
              <a:t> </a:t>
            </a:r>
            <a:r>
              <a:rPr lang="en-US" dirty="0" err="1" smtClean="0"/>
              <a:t>votre</a:t>
            </a:r>
            <a:r>
              <a:rPr lang="en-US" dirty="0" smtClean="0"/>
              <a:t> </a:t>
            </a:r>
            <a:r>
              <a:rPr lang="en-US" dirty="0" err="1" smtClean="0"/>
              <a:t>bébé</a:t>
            </a:r>
            <a:r>
              <a:rPr lang="en-US" dirty="0" smtClean="0"/>
              <a:t> de </a:t>
            </a:r>
            <a:r>
              <a:rPr lang="en-US" dirty="0" err="1" smtClean="0"/>
              <a:t>sa</a:t>
            </a:r>
            <a:r>
              <a:rPr lang="en-US" dirty="0" smtClean="0"/>
              <a:t> conception </a:t>
            </a:r>
            <a:r>
              <a:rPr lang="en-US" dirty="0" err="1" smtClean="0"/>
              <a:t>à</a:t>
            </a:r>
            <a:r>
              <a:rPr lang="en-US" dirty="0" smtClean="0"/>
              <a:t> </a:t>
            </a:r>
            <a:r>
              <a:rPr lang="en-US" dirty="0" err="1" smtClean="0"/>
              <a:t>sa</a:t>
            </a:r>
            <a:r>
              <a:rPr lang="en-US" dirty="0" smtClean="0"/>
              <a:t> naissance</a:t>
            </a:r>
            <a:endParaRPr lang="en-US" dirty="0"/>
          </a:p>
        </p:txBody>
      </p:sp>
      <p:pic>
        <p:nvPicPr>
          <p:cNvPr id="4" name="Picture 3" descr="avatar-bebe.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61000" y="-349250"/>
            <a:ext cx="3403600" cy="3390900"/>
          </a:xfrm>
          <a:prstGeom prst="rect">
            <a:avLst/>
          </a:prstGeom>
        </p:spPr>
      </p:pic>
      <p:pic>
        <p:nvPicPr>
          <p:cNvPr id="8" name="Picture 7"/>
          <p:cNvPicPr>
            <a:picLocks noChangeAspect="1"/>
          </p:cNvPicPr>
          <p:nvPr/>
        </p:nvPicPr>
        <p:blipFill>
          <a:blip r:embed="rId4"/>
          <a:stretch>
            <a:fillRect/>
          </a:stretch>
        </p:blipFill>
        <p:spPr>
          <a:xfrm>
            <a:off x="321733" y="6329360"/>
            <a:ext cx="2573867" cy="4316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1733" y="321734"/>
            <a:ext cx="837142" cy="837142"/>
          </a:xfrm>
          <a:prstGeom prst="rect">
            <a:avLst/>
          </a:prstGeom>
        </p:spPr>
      </p:pic>
    </p:spTree>
    <p:extLst>
      <p:ext uri="{BB962C8B-B14F-4D97-AF65-F5344CB8AC3E}">
        <p14:creationId xmlns:p14="http://schemas.microsoft.com/office/powerpoint/2010/main" val="1777250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274638"/>
            <a:ext cx="7645400" cy="605895"/>
          </a:xfrm>
        </p:spPr>
        <p:txBody>
          <a:bodyPr>
            <a:normAutofit fontScale="90000"/>
          </a:bodyPr>
          <a:lstStyle/>
          <a:p>
            <a:pPr algn="l">
              <a:lnSpc>
                <a:spcPts val="4000"/>
              </a:lnSpc>
            </a:pPr>
            <a:r>
              <a:rPr lang="en-US" dirty="0" smtClean="0"/>
              <a:t>   Mon enfant </a:t>
            </a:r>
            <a:r>
              <a:rPr lang="en-US" dirty="0" err="1" smtClean="0"/>
              <a:t>à</a:t>
            </a:r>
            <a:r>
              <a:rPr lang="en-US" dirty="0" smtClean="0"/>
              <a:t> </a:t>
            </a:r>
            <a:r>
              <a:rPr lang="en-US" dirty="0" err="1" smtClean="0"/>
              <a:t>naître</a:t>
            </a:r>
            <a:r>
              <a:rPr lang="en-US" dirty="0" smtClean="0"/>
              <a:t>: 24 </a:t>
            </a:r>
            <a:r>
              <a:rPr lang="en-US" dirty="0" err="1" smtClean="0"/>
              <a:t>semaines</a:t>
            </a:r>
            <a:r>
              <a:rPr lang="en-US" dirty="0" smtClean="0"/>
              <a:t>      </a:t>
            </a:r>
            <a:r>
              <a:rPr lang="en-US" dirty="0"/>
              <a:t>	</a:t>
            </a:r>
            <a:r>
              <a:rPr lang="en-US" dirty="0" err="1" smtClean="0"/>
              <a:t>ou</a:t>
            </a:r>
            <a:r>
              <a:rPr lang="en-US" dirty="0" smtClean="0"/>
              <a:t> </a:t>
            </a:r>
            <a:r>
              <a:rPr lang="en-US" dirty="0" err="1" smtClean="0"/>
              <a:t>presque</a:t>
            </a:r>
            <a:r>
              <a:rPr lang="en-US" dirty="0" smtClean="0"/>
              <a:t> 6 </a:t>
            </a:r>
            <a:r>
              <a:rPr lang="en-US" dirty="0" err="1" smtClean="0"/>
              <a:t>mois</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523999" y="1236135"/>
            <a:ext cx="5562601" cy="4329852"/>
          </a:xfrm>
        </p:spPr>
      </p:pic>
      <p:sp>
        <p:nvSpPr>
          <p:cNvPr id="3" name="TextBox 2"/>
          <p:cNvSpPr txBox="1"/>
          <p:nvPr/>
        </p:nvSpPr>
        <p:spPr>
          <a:xfrm>
            <a:off x="0" y="5565987"/>
            <a:ext cx="9144000" cy="1200329"/>
          </a:xfrm>
          <a:prstGeom prst="rect">
            <a:avLst/>
          </a:prstGeom>
          <a:noFill/>
        </p:spPr>
        <p:txBody>
          <a:bodyPr wrap="square" rtlCol="0">
            <a:spAutoFit/>
          </a:bodyPr>
          <a:lstStyle/>
          <a:p>
            <a:r>
              <a:rPr lang="fr-CH" dirty="0" smtClean="0"/>
              <a:t>Regardez ce sourire béat! Il pèse maintenant 500 - </a:t>
            </a:r>
            <a:r>
              <a:rPr lang="fr-CH" dirty="0"/>
              <a:t>600  </a:t>
            </a:r>
            <a:r>
              <a:rPr lang="fr-CH" dirty="0" smtClean="0"/>
              <a:t>grs.  Il réagit aux bruits  en bougeant ou son cœur bat plus vite. Si vous sentez des mouvements saccadés, il a le hoquet! Il peut sentir s’il est à l’envers dans sa bulle (qui est dans votre utérus et non pas dans votre estomac). Il entend la musique votre voix, il peut vous sentir bouger, il sent si vous le touchez. . </a:t>
            </a:r>
            <a:endParaRPr lang="en-US" dirty="0"/>
          </a:p>
        </p:txBody>
      </p:sp>
      <p:pic>
        <p:nvPicPr>
          <p:cNvPr id="5" name="Picture 4"/>
          <p:cNvPicPr>
            <a:picLocks noChangeAspect="1"/>
          </p:cNvPicPr>
          <p:nvPr/>
        </p:nvPicPr>
        <p:blipFill>
          <a:blip r:embed="rId4"/>
          <a:stretch>
            <a:fillRect/>
          </a:stretch>
        </p:blipFill>
        <p:spPr>
          <a:xfrm>
            <a:off x="7632699" y="6458424"/>
            <a:ext cx="1511299" cy="2534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1733" y="321734"/>
            <a:ext cx="837142" cy="837142"/>
          </a:xfrm>
          <a:prstGeom prst="rect">
            <a:avLst/>
          </a:prstGeom>
        </p:spPr>
      </p:pic>
    </p:spTree>
    <p:extLst>
      <p:ext uri="{BB962C8B-B14F-4D97-AF65-F5344CB8AC3E}">
        <p14:creationId xmlns:p14="http://schemas.microsoft.com/office/powerpoint/2010/main" val="2567146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129"/>
            <a:ext cx="8229600" cy="529236"/>
          </a:xfrm>
        </p:spPr>
        <p:txBody>
          <a:bodyPr>
            <a:normAutofit fontScale="90000"/>
          </a:bodyPr>
          <a:lstStyle/>
          <a:p>
            <a:r>
              <a:rPr lang="en-US" dirty="0" err="1" smtClean="0"/>
              <a:t>Votre</a:t>
            </a:r>
            <a:r>
              <a:rPr lang="en-US" dirty="0" smtClean="0"/>
              <a:t> </a:t>
            </a:r>
            <a:r>
              <a:rPr lang="en-US" dirty="0" err="1" smtClean="0"/>
              <a:t>bébé</a:t>
            </a:r>
            <a:r>
              <a:rPr lang="en-US" dirty="0" smtClean="0"/>
              <a:t> </a:t>
            </a:r>
            <a:r>
              <a:rPr lang="en-US" dirty="0" err="1" smtClean="0"/>
              <a:t>à</a:t>
            </a:r>
            <a:r>
              <a:rPr lang="en-US" dirty="0" smtClean="0"/>
              <a:t> 28 </a:t>
            </a:r>
            <a:r>
              <a:rPr lang="en-US" dirty="0" err="1" smtClean="0"/>
              <a:t>semaines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704157" y="670365"/>
            <a:ext cx="7445403" cy="4094685"/>
          </a:xfrm>
        </p:spPr>
      </p:pic>
      <p:sp>
        <p:nvSpPr>
          <p:cNvPr id="5" name="TextBox 4"/>
          <p:cNvSpPr txBox="1"/>
          <p:nvPr/>
        </p:nvSpPr>
        <p:spPr>
          <a:xfrm>
            <a:off x="282236" y="4765051"/>
            <a:ext cx="8555274" cy="1754327"/>
          </a:xfrm>
          <a:prstGeom prst="rect">
            <a:avLst/>
          </a:prstGeom>
          <a:noFill/>
          <a:ln>
            <a:solidFill>
              <a:srgbClr val="FFFF00"/>
            </a:solidFill>
          </a:ln>
        </p:spPr>
        <p:txBody>
          <a:bodyPr wrap="square" rtlCol="0">
            <a:spAutoFit/>
          </a:bodyPr>
          <a:lstStyle/>
          <a:p>
            <a:r>
              <a:rPr lang="fr-CH" dirty="0" smtClean="0"/>
              <a:t>Il mesure </a:t>
            </a:r>
            <a:r>
              <a:rPr lang="fr-CH" dirty="0"/>
              <a:t>35 cm et pèse un kilo. Il bouge et donne beaucoup de coups maintenant. Il joue</a:t>
            </a:r>
            <a:r>
              <a:rPr lang="fr-CH" dirty="0" smtClean="0"/>
              <a:t>! Si </a:t>
            </a:r>
            <a:r>
              <a:rPr lang="fr-CH" dirty="0"/>
              <a:t>le </a:t>
            </a:r>
            <a:r>
              <a:rPr lang="fr-CH" dirty="0" smtClean="0"/>
              <a:t>travail (les contractions qui le poussent dehors) </a:t>
            </a:r>
            <a:r>
              <a:rPr lang="fr-CH" dirty="0"/>
              <a:t>a commencé trop tôt, votre bébé pourrait survivre mais il vaut vraiment mieux qu'il reste </a:t>
            </a:r>
            <a:r>
              <a:rPr lang="fr-CH" dirty="0" smtClean="0"/>
              <a:t>dedans pendant </a:t>
            </a:r>
            <a:r>
              <a:rPr lang="fr-CH" dirty="0"/>
              <a:t>10 semaines de plus </a:t>
            </a:r>
            <a:r>
              <a:rPr lang="fr-CH" dirty="0" smtClean="0"/>
              <a:t>Demandez  à votre médecin quels sont les </a:t>
            </a:r>
            <a:r>
              <a:rPr lang="fr-CH" dirty="0"/>
              <a:t>signes avant-coureurs du travail </a:t>
            </a:r>
            <a:r>
              <a:rPr lang="fr-CH" dirty="0" smtClean="0"/>
              <a:t>prématuré. </a:t>
            </a:r>
            <a:r>
              <a:rPr lang="fr-CH" dirty="0"/>
              <a:t>Passez en revue votre plan de naissance et préparez-vous à l'accouchement, apprenez les signes de danger et d'avertissement, et comment le travail commence.</a:t>
            </a:r>
            <a:endParaRPr lang="en-US" dirty="0"/>
          </a:p>
        </p:txBody>
      </p:sp>
      <p:pic>
        <p:nvPicPr>
          <p:cNvPr id="6" name="Picture 5"/>
          <p:cNvPicPr>
            <a:picLocks noChangeAspect="1"/>
          </p:cNvPicPr>
          <p:nvPr/>
        </p:nvPicPr>
        <p:blipFill>
          <a:blip r:embed="rId4"/>
          <a:stretch>
            <a:fillRect/>
          </a:stretch>
        </p:blipFill>
        <p:spPr>
          <a:xfrm>
            <a:off x="6761358" y="6458423"/>
            <a:ext cx="2382641" cy="3995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4829" y="141129"/>
            <a:ext cx="837142" cy="837142"/>
          </a:xfrm>
          <a:prstGeom prst="rect">
            <a:avLst/>
          </a:prstGeom>
        </p:spPr>
      </p:pic>
    </p:spTree>
    <p:extLst>
      <p:ext uri="{BB962C8B-B14F-4D97-AF65-F5344CB8AC3E}">
        <p14:creationId xmlns:p14="http://schemas.microsoft.com/office/powerpoint/2010/main" val="370932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6111"/>
          </a:xfrm>
        </p:spPr>
        <p:txBody>
          <a:bodyPr>
            <a:noAutofit/>
          </a:bodyPr>
          <a:lstStyle/>
          <a:p>
            <a:pPr algn="l"/>
            <a:r>
              <a:rPr lang="en-US" sz="3200" dirty="0" smtClean="0"/>
              <a:t>     Le </a:t>
            </a:r>
            <a:r>
              <a:rPr lang="en-US" sz="3200" dirty="0" err="1" smtClean="0"/>
              <a:t>développement</a:t>
            </a:r>
            <a:r>
              <a:rPr lang="en-US" sz="3200" dirty="0" smtClean="0"/>
              <a:t> </a:t>
            </a:r>
            <a:r>
              <a:rPr lang="en-US" sz="3200" dirty="0" smtClean="0"/>
              <a:t>de </a:t>
            </a:r>
            <a:r>
              <a:rPr lang="en-US" sz="3200" dirty="0" err="1" smtClean="0"/>
              <a:t>votre</a:t>
            </a:r>
            <a:r>
              <a:rPr lang="en-US" sz="3200" dirty="0" smtClean="0"/>
              <a:t> </a:t>
            </a:r>
            <a:r>
              <a:rPr lang="en-US" sz="3200" dirty="0" err="1" smtClean="0"/>
              <a:t>bébé</a:t>
            </a:r>
            <a:r>
              <a:rPr lang="en-US" sz="3200" dirty="0" smtClean="0"/>
              <a:t> : 32 </a:t>
            </a:r>
            <a:r>
              <a:rPr lang="en-US" sz="3200" dirty="0" smtClean="0"/>
              <a:t>     	</a:t>
            </a:r>
            <a:r>
              <a:rPr lang="en-US" sz="3200" dirty="0" err="1" smtClean="0"/>
              <a:t>semaines</a:t>
            </a:r>
            <a:r>
              <a:rPr lang="en-US" sz="3200" dirty="0" smtClean="0"/>
              <a:t> </a:t>
            </a:r>
            <a:r>
              <a:rPr lang="en-US" sz="3200" dirty="0" err="1" smtClean="0"/>
              <a:t>ou</a:t>
            </a:r>
            <a:r>
              <a:rPr lang="en-US" sz="3200" dirty="0" smtClean="0"/>
              <a:t> </a:t>
            </a:r>
            <a:r>
              <a:rPr lang="en-US" sz="3200" dirty="0" err="1" smtClean="0"/>
              <a:t>presque</a:t>
            </a:r>
            <a:r>
              <a:rPr lang="en-US" sz="3200" dirty="0" smtClean="0"/>
              <a:t> 8 </a:t>
            </a:r>
            <a:r>
              <a:rPr lang="en-US" sz="3200" dirty="0" err="1" smtClean="0"/>
              <a:t>mois</a:t>
            </a:r>
            <a:endParaRPr lang="en-US" sz="3200" dirty="0"/>
          </a:p>
        </p:txBody>
      </p:sp>
      <p:pic>
        <p:nvPicPr>
          <p:cNvPr id="6" name="Content Placeholder 5" descr="pregnancy-week-32-fingernails_square.jp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1" r="-1427" b="-1061"/>
          <a:stretch/>
        </p:blipFill>
        <p:spPr>
          <a:xfrm>
            <a:off x="4912489" y="958512"/>
            <a:ext cx="3774312" cy="3698380"/>
          </a:xfrm>
        </p:spPr>
      </p:pic>
      <p:sp>
        <p:nvSpPr>
          <p:cNvPr id="3" name="TextBox 2"/>
          <p:cNvSpPr txBox="1"/>
          <p:nvPr/>
        </p:nvSpPr>
        <p:spPr>
          <a:xfrm>
            <a:off x="457201" y="4755372"/>
            <a:ext cx="8483600" cy="1200329"/>
          </a:xfrm>
          <a:prstGeom prst="rect">
            <a:avLst/>
          </a:prstGeom>
          <a:noFill/>
        </p:spPr>
        <p:txBody>
          <a:bodyPr wrap="square" rtlCol="0">
            <a:spAutoFit/>
          </a:bodyPr>
          <a:lstStyle/>
          <a:p>
            <a:r>
              <a:rPr lang="fr-CH" dirty="0" smtClean="0"/>
              <a:t>Votre plan </a:t>
            </a:r>
            <a:r>
              <a:rPr lang="fr-CH" dirty="0"/>
              <a:t>de naissance est-il prêt ? Avez-vous rassemblé tout ce dont vous avez besoin ? </a:t>
            </a:r>
            <a:r>
              <a:rPr lang="fr-CH" dirty="0" smtClean="0"/>
              <a:t>Réglé le transport, préparé le </a:t>
            </a:r>
            <a:r>
              <a:rPr lang="fr-CH" dirty="0" smtClean="0"/>
              <a:t>trousseau, du crédit pour votre téléphone? </a:t>
            </a:r>
            <a:endParaRPr lang="fr-CH" dirty="0" smtClean="0"/>
          </a:p>
          <a:p>
            <a:r>
              <a:rPr lang="fr-CH" dirty="0" smtClean="0"/>
              <a:t>Allez vers votre «</a:t>
            </a:r>
            <a:r>
              <a:rPr lang="fr-CH" b="1" dirty="0" smtClean="0">
                <a:solidFill>
                  <a:srgbClr val="800000"/>
                </a:solidFill>
              </a:rPr>
              <a:t> plan </a:t>
            </a:r>
            <a:r>
              <a:rPr lang="fr-CH" b="1" dirty="0">
                <a:solidFill>
                  <a:srgbClr val="800000"/>
                </a:solidFill>
              </a:rPr>
              <a:t>de </a:t>
            </a:r>
            <a:r>
              <a:rPr lang="fr-CH" b="1" dirty="0" smtClean="0">
                <a:solidFill>
                  <a:srgbClr val="800000"/>
                </a:solidFill>
              </a:rPr>
              <a:t>naissance et d’urgence</a:t>
            </a:r>
            <a:r>
              <a:rPr lang="fr-CH" dirty="0" smtClean="0"/>
              <a:t> » </a:t>
            </a:r>
            <a:r>
              <a:rPr lang="fr-CH" dirty="0"/>
              <a:t>pour vérifier</a:t>
            </a:r>
            <a:r>
              <a:rPr lang="fr-CH" dirty="0" smtClean="0"/>
              <a:t>! Consultez-le avec votre personne de confiance et votre soignant</a:t>
            </a:r>
            <a:endParaRPr lang="en-US" b="1" dirty="0">
              <a:solidFill>
                <a:srgbClr val="800000"/>
              </a:solidFill>
            </a:endParaRPr>
          </a:p>
        </p:txBody>
      </p:sp>
      <p:pic>
        <p:nvPicPr>
          <p:cNvPr id="5" name="Picture 4"/>
          <p:cNvPicPr>
            <a:picLocks noChangeAspect="1"/>
          </p:cNvPicPr>
          <p:nvPr/>
        </p:nvPicPr>
        <p:blipFill>
          <a:blip r:embed="rId4"/>
          <a:stretch>
            <a:fillRect/>
          </a:stretch>
        </p:blipFill>
        <p:spPr>
          <a:xfrm>
            <a:off x="6761358" y="6458423"/>
            <a:ext cx="2382641" cy="399577"/>
          </a:xfrm>
          <a:prstGeom prst="rect">
            <a:avLst/>
          </a:prstGeom>
        </p:spPr>
      </p:pic>
      <p:sp>
        <p:nvSpPr>
          <p:cNvPr id="4" name="Rectangle 3"/>
          <p:cNvSpPr/>
          <p:nvPr/>
        </p:nvSpPr>
        <p:spPr>
          <a:xfrm>
            <a:off x="457200" y="1320801"/>
            <a:ext cx="3543299" cy="2031325"/>
          </a:xfrm>
          <a:prstGeom prst="rect">
            <a:avLst/>
          </a:prstGeom>
        </p:spPr>
        <p:txBody>
          <a:bodyPr wrap="square">
            <a:spAutoFit/>
          </a:bodyPr>
          <a:lstStyle/>
          <a:p>
            <a:r>
              <a:rPr lang="fr-CH" dirty="0"/>
              <a:t>Le bébé pèse maintenant près de 2 kg et bouge beaucoup. Les rides de la peau disparaissent à mesure que la graisse commence à se former sous la peau. D'ici à sa naissance, votre bébé prendra entre un et deux kilos de plus.</a:t>
            </a:r>
          </a:p>
        </p:txBody>
      </p:sp>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9809" y="121369"/>
            <a:ext cx="837142" cy="837142"/>
          </a:xfrm>
          <a:prstGeom prst="rect">
            <a:avLst/>
          </a:prstGeom>
        </p:spPr>
      </p:pic>
    </p:spTree>
    <p:extLst>
      <p:ext uri="{BB962C8B-B14F-4D97-AF65-F5344CB8AC3E}">
        <p14:creationId xmlns:p14="http://schemas.microsoft.com/office/powerpoint/2010/main" val="341771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571" y="60327"/>
            <a:ext cx="8217428" cy="650874"/>
          </a:xfrm>
        </p:spPr>
        <p:txBody>
          <a:bodyPr>
            <a:noAutofit/>
          </a:bodyPr>
          <a:lstStyle/>
          <a:p>
            <a:pPr algn="l"/>
            <a:r>
              <a:rPr lang="en-US" sz="3400" dirty="0" smtClean="0"/>
              <a:t>Le </a:t>
            </a:r>
            <a:r>
              <a:rPr lang="en-US" sz="3400" dirty="0" err="1" smtClean="0"/>
              <a:t>déloppement</a:t>
            </a:r>
            <a:r>
              <a:rPr lang="en-US" sz="3400" dirty="0" smtClean="0"/>
              <a:t> de </a:t>
            </a:r>
            <a:r>
              <a:rPr lang="en-US" sz="3400" dirty="0" err="1" smtClean="0"/>
              <a:t>votre</a:t>
            </a:r>
            <a:r>
              <a:rPr lang="en-US" sz="3400" dirty="0" smtClean="0"/>
              <a:t> </a:t>
            </a:r>
            <a:r>
              <a:rPr lang="en-US" sz="3400" dirty="0" err="1" smtClean="0"/>
              <a:t>bébé</a:t>
            </a:r>
            <a:r>
              <a:rPr lang="en-US" sz="3400" dirty="0" smtClean="0"/>
              <a:t>: </a:t>
            </a:r>
            <a:r>
              <a:rPr lang="en-US" sz="3400" dirty="0" smtClean="0"/>
              <a:t>36 </a:t>
            </a:r>
            <a:r>
              <a:rPr lang="en-US" sz="3400" dirty="0" err="1" smtClean="0"/>
              <a:t>semaines</a:t>
            </a:r>
            <a:endParaRPr lang="en-US" sz="34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rot="10800000">
            <a:off x="846667" y="897468"/>
            <a:ext cx="6950098" cy="4428248"/>
          </a:xfrm>
        </p:spPr>
      </p:pic>
      <p:sp>
        <p:nvSpPr>
          <p:cNvPr id="3" name="TextBox 2"/>
          <p:cNvSpPr txBox="1"/>
          <p:nvPr/>
        </p:nvSpPr>
        <p:spPr>
          <a:xfrm>
            <a:off x="1" y="5325718"/>
            <a:ext cx="9144000" cy="1477328"/>
          </a:xfrm>
          <a:prstGeom prst="rect">
            <a:avLst/>
          </a:prstGeom>
          <a:noFill/>
        </p:spPr>
        <p:txBody>
          <a:bodyPr wrap="square" rtlCol="0">
            <a:spAutoFit/>
          </a:bodyPr>
          <a:lstStyle/>
          <a:p>
            <a:r>
              <a:rPr lang="fr-CH" dirty="0" smtClean="0"/>
              <a:t>La taille des bébés diffère. Garçons souvent </a:t>
            </a:r>
            <a:r>
              <a:rPr lang="fr-CH" dirty="0"/>
              <a:t>plus grands que les filles, </a:t>
            </a:r>
            <a:r>
              <a:rPr lang="fr-CH" dirty="0" smtClean="0"/>
              <a:t>jumeaux plus </a:t>
            </a:r>
            <a:r>
              <a:rPr lang="fr-CH" dirty="0"/>
              <a:t>petits </a:t>
            </a:r>
            <a:r>
              <a:rPr lang="fr-CH" dirty="0" smtClean="0"/>
              <a:t>qu’enfants seuls</a:t>
            </a:r>
            <a:r>
              <a:rPr lang="fr-CH" dirty="0" smtClean="0"/>
              <a:t>, car leurs parents </a:t>
            </a:r>
            <a:r>
              <a:rPr lang="fr-CH" dirty="0" smtClean="0"/>
              <a:t>plus </a:t>
            </a:r>
            <a:r>
              <a:rPr lang="fr-CH" dirty="0"/>
              <a:t>grands ou plus </a:t>
            </a:r>
            <a:r>
              <a:rPr lang="fr-CH" dirty="0" smtClean="0"/>
              <a:t>petits... </a:t>
            </a:r>
            <a:r>
              <a:rPr lang="fr-CH" dirty="0"/>
              <a:t>Si votre </a:t>
            </a:r>
            <a:r>
              <a:rPr lang="fr-CH" dirty="0" smtClean="0"/>
              <a:t>enfant à naître </a:t>
            </a:r>
            <a:r>
              <a:rPr lang="fr-CH" dirty="0"/>
              <a:t>est petit mais grandit régulièrement, </a:t>
            </a:r>
            <a:r>
              <a:rPr lang="fr-CH" dirty="0" smtClean="0"/>
              <a:t>tout va bien. </a:t>
            </a:r>
            <a:r>
              <a:rPr lang="fr-CH" dirty="0"/>
              <a:t>A ce stade, il mesure environ 47 cm et pèse près de 2,7 kg. Le cerveau et les poumons sont presque terminés. La tête est maintenant tournée vers le bas, prête pour la naissance. </a:t>
            </a:r>
            <a:r>
              <a:rPr lang="fr-CH" dirty="0" smtClean="0"/>
              <a:t>Le mieux est sa naissance entre </a:t>
            </a:r>
            <a:r>
              <a:rPr lang="fr-CH" dirty="0"/>
              <a:t>37-42 </a:t>
            </a:r>
            <a:r>
              <a:rPr lang="fr-CH" dirty="0" smtClean="0"/>
              <a:t>semaines.</a:t>
            </a:r>
            <a:endParaRPr lang="fr-CH" dirty="0"/>
          </a:p>
        </p:txBody>
      </p:sp>
      <p:pic>
        <p:nvPicPr>
          <p:cNvPr id="5" name="Picture 4"/>
          <p:cNvPicPr>
            <a:picLocks noChangeAspect="1"/>
          </p:cNvPicPr>
          <p:nvPr/>
        </p:nvPicPr>
        <p:blipFill>
          <a:blip r:embed="rId4"/>
          <a:stretch>
            <a:fillRect/>
          </a:stretch>
        </p:blipFill>
        <p:spPr>
          <a:xfrm>
            <a:off x="7366000" y="6458424"/>
            <a:ext cx="1777999" cy="29817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429" y="60326"/>
            <a:ext cx="837142" cy="837142"/>
          </a:xfrm>
          <a:prstGeom prst="rect">
            <a:avLst/>
          </a:prstGeom>
        </p:spPr>
      </p:pic>
    </p:spTree>
    <p:extLst>
      <p:ext uri="{BB962C8B-B14F-4D97-AF65-F5344CB8AC3E}">
        <p14:creationId xmlns:p14="http://schemas.microsoft.com/office/powerpoint/2010/main" val="297301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4" y="274638"/>
            <a:ext cx="7464425" cy="842962"/>
          </a:xfrm>
        </p:spPr>
        <p:txBody>
          <a:bodyPr>
            <a:normAutofit fontScale="90000"/>
          </a:bodyPr>
          <a:lstStyle/>
          <a:p>
            <a:r>
              <a:rPr lang="en-US" sz="3600" dirty="0" smtClean="0">
                <a:solidFill>
                  <a:srgbClr val="800000"/>
                </a:solidFill>
              </a:rPr>
              <a:t>Mon </a:t>
            </a:r>
            <a:r>
              <a:rPr lang="en-US" sz="3600" dirty="0" smtClean="0">
                <a:solidFill>
                  <a:srgbClr val="800000"/>
                </a:solidFill>
              </a:rPr>
              <a:t>enfant </a:t>
            </a:r>
            <a:r>
              <a:rPr lang="en-US" sz="3600" dirty="0" err="1" smtClean="0">
                <a:solidFill>
                  <a:srgbClr val="800000"/>
                </a:solidFill>
              </a:rPr>
              <a:t>est</a:t>
            </a:r>
            <a:r>
              <a:rPr lang="en-US" sz="3600" dirty="0" smtClean="0">
                <a:solidFill>
                  <a:srgbClr val="800000"/>
                </a:solidFill>
              </a:rPr>
              <a:t> pr</a:t>
            </a:r>
            <a:r>
              <a:rPr lang="en-US" sz="3600" dirty="0" smtClean="0">
                <a:solidFill>
                  <a:srgbClr val="800000"/>
                </a:solidFill>
              </a:rPr>
              <a:t>êt </a:t>
            </a:r>
            <a:r>
              <a:rPr lang="en-US" sz="3600" dirty="0" smtClean="0">
                <a:solidFill>
                  <a:srgbClr val="800000"/>
                </a:solidFill>
              </a:rPr>
              <a:t>: </a:t>
            </a:r>
            <a:r>
              <a:rPr lang="en-US" sz="3600" dirty="0" smtClean="0">
                <a:solidFill>
                  <a:srgbClr val="800000"/>
                </a:solidFill>
              </a:rPr>
              <a:t>40 </a:t>
            </a:r>
            <a:r>
              <a:rPr lang="en-US" sz="3600" dirty="0" err="1" smtClean="0">
                <a:solidFill>
                  <a:srgbClr val="800000"/>
                </a:solidFill>
              </a:rPr>
              <a:t>semaines</a:t>
            </a:r>
            <a:r>
              <a:rPr lang="en-US" sz="3600" dirty="0" smtClean="0">
                <a:solidFill>
                  <a:srgbClr val="800000"/>
                </a:solidFill>
              </a:rPr>
              <a:t> </a:t>
            </a:r>
            <a:r>
              <a:rPr lang="en-US" sz="3600" dirty="0" err="1" smtClean="0">
                <a:solidFill>
                  <a:srgbClr val="800000"/>
                </a:solidFill>
              </a:rPr>
              <a:t>ou</a:t>
            </a:r>
            <a:r>
              <a:rPr lang="en-US" sz="3600" dirty="0" smtClean="0">
                <a:solidFill>
                  <a:srgbClr val="800000"/>
                </a:solidFill>
              </a:rPr>
              <a:t> environ 9 </a:t>
            </a:r>
            <a:r>
              <a:rPr lang="en-US" sz="3600" dirty="0" err="1" smtClean="0">
                <a:solidFill>
                  <a:srgbClr val="800000"/>
                </a:solidFill>
              </a:rPr>
              <a:t>mois</a:t>
            </a:r>
            <a:endParaRPr lang="en-US" sz="3600" dirty="0">
              <a:solidFill>
                <a:srgbClr val="800000"/>
              </a:solidFill>
            </a:endParaRPr>
          </a:p>
        </p:txBody>
      </p:sp>
      <p:sp>
        <p:nvSpPr>
          <p:cNvPr id="3" name="TextBox 2"/>
          <p:cNvSpPr txBox="1"/>
          <p:nvPr/>
        </p:nvSpPr>
        <p:spPr>
          <a:xfrm>
            <a:off x="803867" y="4790352"/>
            <a:ext cx="8119999" cy="1200329"/>
          </a:xfrm>
          <a:prstGeom prst="rect">
            <a:avLst/>
          </a:prstGeom>
          <a:noFill/>
        </p:spPr>
        <p:txBody>
          <a:bodyPr wrap="square" rtlCol="0">
            <a:spAutoFit/>
          </a:bodyPr>
          <a:lstStyle/>
          <a:p>
            <a:r>
              <a:rPr lang="en-US" dirty="0" smtClean="0"/>
              <a:t>Si </a:t>
            </a:r>
            <a:r>
              <a:rPr lang="en-US" dirty="0"/>
              <a:t>le travail ne commence pas </a:t>
            </a:r>
            <a:r>
              <a:rPr lang="en-US" dirty="0" err="1"/>
              <a:t>spontanément</a:t>
            </a:r>
            <a:r>
              <a:rPr lang="en-US" dirty="0"/>
              <a:t> </a:t>
            </a:r>
            <a:r>
              <a:rPr lang="en-US" dirty="0" err="1"/>
              <a:t>à</a:t>
            </a:r>
            <a:r>
              <a:rPr lang="en-US" dirty="0"/>
              <a:t> 42 </a:t>
            </a:r>
            <a:r>
              <a:rPr lang="en-US" dirty="0" err="1"/>
              <a:t>semaines</a:t>
            </a:r>
            <a:r>
              <a:rPr lang="en-US" dirty="0"/>
              <a:t>, les </a:t>
            </a:r>
            <a:r>
              <a:rPr lang="en-US" dirty="0" smtClean="0"/>
              <a:t>contractions</a:t>
            </a:r>
          </a:p>
          <a:p>
            <a:r>
              <a:rPr lang="en-US" dirty="0" smtClean="0"/>
              <a:t> </a:t>
            </a:r>
            <a:r>
              <a:rPr lang="en-US" dirty="0"/>
              <a:t>(= </a:t>
            </a:r>
            <a:r>
              <a:rPr lang="en-US" dirty="0" smtClean="0"/>
              <a:t>travail qui </a:t>
            </a:r>
            <a:r>
              <a:rPr lang="en-US" dirty="0" err="1" smtClean="0"/>
              <a:t>finit</a:t>
            </a:r>
            <a:r>
              <a:rPr lang="en-US" dirty="0" smtClean="0"/>
              <a:t> par </a:t>
            </a:r>
            <a:r>
              <a:rPr lang="en-US" dirty="0" err="1" smtClean="0"/>
              <a:t>l’expulsion</a:t>
            </a:r>
            <a:r>
              <a:rPr lang="en-US" dirty="0" smtClean="0"/>
              <a:t>) </a:t>
            </a:r>
            <a:r>
              <a:rPr lang="en-US" dirty="0" err="1"/>
              <a:t>peuvent</a:t>
            </a:r>
            <a:r>
              <a:rPr lang="en-US" dirty="0"/>
              <a:t> </a:t>
            </a:r>
            <a:r>
              <a:rPr lang="en-US" dirty="0" err="1"/>
              <a:t>être</a:t>
            </a:r>
            <a:r>
              <a:rPr lang="en-US" dirty="0"/>
              <a:t> </a:t>
            </a:r>
            <a:r>
              <a:rPr lang="en-US" dirty="0" err="1"/>
              <a:t>induites</a:t>
            </a:r>
            <a:r>
              <a:rPr lang="en-US" dirty="0"/>
              <a:t> </a:t>
            </a:r>
            <a:r>
              <a:rPr lang="en-US" dirty="0" err="1"/>
              <a:t>médicalement</a:t>
            </a:r>
            <a:r>
              <a:rPr lang="en-US" dirty="0"/>
              <a:t> par le </a:t>
            </a:r>
            <a:r>
              <a:rPr lang="en-US" dirty="0" err="1" smtClean="0"/>
              <a:t>soignant</a:t>
            </a:r>
            <a:r>
              <a:rPr lang="en-US" dirty="0" smtClean="0"/>
              <a:t> pour </a:t>
            </a:r>
            <a:r>
              <a:rPr lang="en-US" dirty="0"/>
              <a:t>la </a:t>
            </a:r>
            <a:r>
              <a:rPr lang="en-US" dirty="0" err="1"/>
              <a:t>sécurité</a:t>
            </a:r>
            <a:r>
              <a:rPr lang="en-US" dirty="0"/>
              <a:t> du </a:t>
            </a:r>
            <a:r>
              <a:rPr lang="en-US" dirty="0" err="1"/>
              <a:t>bébé</a:t>
            </a:r>
            <a:r>
              <a:rPr lang="en-US" dirty="0"/>
              <a:t> et </a:t>
            </a:r>
            <a:r>
              <a:rPr lang="en-US" dirty="0" smtClean="0"/>
              <a:t>de </a:t>
            </a:r>
            <a:r>
              <a:rPr lang="en-US" dirty="0" err="1" smtClean="0"/>
              <a:t>vous-même</a:t>
            </a:r>
            <a:r>
              <a:rPr lang="en-US" dirty="0" smtClean="0"/>
              <a:t>. N.B. “</a:t>
            </a:r>
            <a:r>
              <a:rPr lang="en-US" dirty="0" err="1" smtClean="0"/>
              <a:t>peuvent</a:t>
            </a:r>
            <a:r>
              <a:rPr lang="en-US" dirty="0" smtClean="0"/>
              <a:t>”:  </a:t>
            </a:r>
            <a:r>
              <a:rPr lang="en-US" dirty="0" err="1" smtClean="0"/>
              <a:t>ce</a:t>
            </a:r>
            <a:r>
              <a:rPr lang="en-US" dirty="0" smtClean="0"/>
              <a:t> </a:t>
            </a:r>
            <a:r>
              <a:rPr lang="en-US" dirty="0" err="1" smtClean="0"/>
              <a:t>n’est</a:t>
            </a:r>
            <a:r>
              <a:rPr lang="en-US" dirty="0" smtClean="0"/>
              <a:t> pas </a:t>
            </a:r>
            <a:r>
              <a:rPr lang="en-US" dirty="0" err="1" smtClean="0"/>
              <a:t>obligatoire</a:t>
            </a:r>
            <a:r>
              <a:rPr lang="en-US" dirty="0" smtClean="0"/>
              <a:t>.</a:t>
            </a:r>
            <a:endParaRPr lang="en-US" dirty="0"/>
          </a:p>
        </p:txBody>
      </p:sp>
      <p:pic>
        <p:nvPicPr>
          <p:cNvPr id="10" name="Content Placeholder 9"/>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3619500" y="1310851"/>
            <a:ext cx="4770594" cy="3225799"/>
          </a:xfrm>
          <a:prstGeom prst="rect">
            <a:avLst/>
          </a:prstGeom>
        </p:spPr>
      </p:pic>
      <p:sp>
        <p:nvSpPr>
          <p:cNvPr id="4" name="TextBox 3"/>
          <p:cNvSpPr txBox="1"/>
          <p:nvPr/>
        </p:nvSpPr>
        <p:spPr>
          <a:xfrm>
            <a:off x="353518" y="6193478"/>
            <a:ext cx="8333282" cy="584776"/>
          </a:xfrm>
          <a:prstGeom prst="rect">
            <a:avLst/>
          </a:prstGeom>
          <a:noFill/>
        </p:spPr>
        <p:txBody>
          <a:bodyPr wrap="square" rtlCol="0">
            <a:spAutoFit/>
          </a:bodyPr>
          <a:lstStyle/>
          <a:p>
            <a:r>
              <a:rPr lang="en-US" sz="1600" dirty="0" smtClean="0">
                <a:solidFill>
                  <a:srgbClr val="800000"/>
                </a:solidFill>
              </a:rPr>
              <a:t>© un </a:t>
            </a:r>
            <a:r>
              <a:rPr lang="en-US" sz="1600" dirty="0" err="1" smtClean="0">
                <a:solidFill>
                  <a:srgbClr val="800000"/>
                </a:solidFill>
              </a:rPr>
              <a:t>produit</a:t>
            </a:r>
            <a:r>
              <a:rPr lang="en-US" sz="1600" dirty="0" smtClean="0">
                <a:solidFill>
                  <a:srgbClr val="800000"/>
                </a:solidFill>
              </a:rPr>
              <a:t> de SAHFA   </a:t>
            </a:r>
            <a:r>
              <a:rPr lang="en-US" sz="1600" dirty="0" err="1" smtClean="0">
                <a:solidFill>
                  <a:schemeClr val="tx1">
                    <a:lumMod val="50000"/>
                    <a:lumOff val="50000"/>
                  </a:schemeClr>
                </a:solidFill>
              </a:rPr>
              <a:t>Tous</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droits</a:t>
            </a:r>
            <a:r>
              <a:rPr lang="en-US" sz="1600" dirty="0" smtClean="0">
                <a:solidFill>
                  <a:schemeClr val="tx1">
                    <a:lumMod val="50000"/>
                    <a:lumOff val="50000"/>
                  </a:schemeClr>
                </a:solidFill>
              </a:rPr>
              <a:t> </a:t>
            </a:r>
            <a:r>
              <a:rPr lang="en-US" sz="1600" dirty="0" err="1" smtClean="0">
                <a:solidFill>
                  <a:schemeClr val="tx1">
                    <a:lumMod val="50000"/>
                    <a:lumOff val="50000"/>
                  </a:schemeClr>
                </a:solidFill>
              </a:rPr>
              <a:t>réservés</a:t>
            </a:r>
            <a:r>
              <a:rPr lang="en-US" sz="1600" dirty="0" smtClean="0">
                <a:solidFill>
                  <a:schemeClr val="tx1">
                    <a:lumMod val="50000"/>
                    <a:lumOff val="50000"/>
                  </a:schemeClr>
                </a:solidFill>
              </a:rPr>
              <a:t>. </a:t>
            </a:r>
          </a:p>
          <a:p>
            <a:r>
              <a:rPr lang="en-US" sz="1600" dirty="0" smtClean="0">
                <a:solidFill>
                  <a:schemeClr val="tx1">
                    <a:lumMod val="50000"/>
                    <a:lumOff val="50000"/>
                  </a:schemeClr>
                </a:solidFill>
              </a:rPr>
              <a:t>Pour </a:t>
            </a:r>
            <a:r>
              <a:rPr lang="en-US" sz="1600" dirty="0" err="1" smtClean="0">
                <a:solidFill>
                  <a:schemeClr val="tx1">
                    <a:lumMod val="50000"/>
                    <a:lumOff val="50000"/>
                  </a:schemeClr>
                </a:solidFill>
              </a:rPr>
              <a:t>utilisation</a:t>
            </a:r>
            <a:r>
              <a:rPr lang="en-US" sz="1600" dirty="0" smtClean="0">
                <a:solidFill>
                  <a:schemeClr val="tx1">
                    <a:lumMod val="50000"/>
                    <a:lumOff val="50000"/>
                  </a:schemeClr>
                </a:solidFill>
              </a:rPr>
              <a:t> et diffusion:  </a:t>
            </a:r>
            <a:r>
              <a:rPr lang="en-US" sz="1600" dirty="0" err="1" smtClean="0">
                <a:solidFill>
                  <a:schemeClr val="tx1">
                    <a:lumMod val="65000"/>
                    <a:lumOff val="35000"/>
                  </a:schemeClr>
                </a:solidFill>
              </a:rPr>
              <a:t>écrire</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à</a:t>
            </a:r>
            <a:r>
              <a:rPr lang="en-US" sz="1600" dirty="0" smtClean="0">
                <a:solidFill>
                  <a:schemeClr val="tx1">
                    <a:lumMod val="65000"/>
                    <a:lumOff val="35000"/>
                  </a:schemeClr>
                </a:solidFill>
              </a:rPr>
              <a:t>   </a:t>
            </a:r>
            <a:r>
              <a:rPr lang="en-US" sz="1600" dirty="0" err="1" smtClean="0">
                <a:solidFill>
                  <a:srgbClr val="800000"/>
                </a:solidFill>
              </a:rPr>
              <a:t>contact@sahfa.org</a:t>
            </a:r>
            <a:endParaRPr lang="en-US" sz="1600" dirty="0">
              <a:solidFill>
                <a:srgbClr val="800000"/>
              </a:solidFill>
            </a:endParaRPr>
          </a:p>
        </p:txBody>
      </p:sp>
      <p:sp>
        <p:nvSpPr>
          <p:cNvPr id="5" name="TextBox 4"/>
          <p:cNvSpPr txBox="1"/>
          <p:nvPr/>
        </p:nvSpPr>
        <p:spPr>
          <a:xfrm>
            <a:off x="457200" y="1562100"/>
            <a:ext cx="2619714" cy="2585323"/>
          </a:xfrm>
          <a:prstGeom prst="rect">
            <a:avLst/>
          </a:prstGeom>
          <a:noFill/>
        </p:spPr>
        <p:txBody>
          <a:bodyPr wrap="square" rtlCol="0">
            <a:spAutoFit/>
          </a:bodyPr>
          <a:lstStyle/>
          <a:p>
            <a:r>
              <a:rPr lang="en-US" dirty="0" err="1" smtClean="0"/>
              <a:t>Ouf</a:t>
            </a:r>
            <a:r>
              <a:rPr lang="en-US" dirty="0" smtClean="0"/>
              <a:t>, </a:t>
            </a:r>
            <a:r>
              <a:rPr lang="en-US" dirty="0" err="1" smtClean="0"/>
              <a:t>quel</a:t>
            </a:r>
            <a:r>
              <a:rPr lang="en-US" dirty="0" smtClean="0"/>
              <a:t> </a:t>
            </a:r>
            <a:r>
              <a:rPr lang="en-US" dirty="0" err="1" smtClean="0"/>
              <a:t>soulagement</a:t>
            </a:r>
            <a:r>
              <a:rPr lang="en-US" dirty="0" smtClean="0"/>
              <a:t>!</a:t>
            </a:r>
          </a:p>
          <a:p>
            <a:r>
              <a:rPr lang="en-US" dirty="0" smtClean="0"/>
              <a:t>Le </a:t>
            </a:r>
            <a:r>
              <a:rPr lang="en-US" dirty="0" err="1"/>
              <a:t>ou</a:t>
            </a:r>
            <a:r>
              <a:rPr lang="en-US" dirty="0"/>
              <a:t> la voilà ! La date de </a:t>
            </a:r>
            <a:r>
              <a:rPr lang="en-US" dirty="0" err="1"/>
              <a:t>l’arrivée</a:t>
            </a:r>
            <a:r>
              <a:rPr lang="en-US" dirty="0"/>
              <a:t>  d’un </a:t>
            </a:r>
            <a:r>
              <a:rPr lang="en-US" dirty="0" err="1"/>
              <a:t>bébé</a:t>
            </a:r>
            <a:r>
              <a:rPr lang="en-US" dirty="0"/>
              <a:t> “</a:t>
            </a:r>
            <a:r>
              <a:rPr lang="en-US" dirty="0" err="1"/>
              <a:t>à</a:t>
            </a:r>
            <a:r>
              <a:rPr lang="en-US" dirty="0"/>
              <a:t> </a:t>
            </a:r>
            <a:r>
              <a:rPr lang="en-US" dirty="0" err="1"/>
              <a:t>terme</a:t>
            </a:r>
            <a:r>
              <a:rPr lang="en-US" dirty="0"/>
              <a:t>” </a:t>
            </a:r>
            <a:r>
              <a:rPr lang="en-US" dirty="0" err="1"/>
              <a:t>est</a:t>
            </a:r>
            <a:r>
              <a:rPr lang="en-US" dirty="0"/>
              <a:t> </a:t>
            </a:r>
            <a:r>
              <a:rPr lang="en-US" dirty="0" err="1"/>
              <a:t>calculée</a:t>
            </a:r>
            <a:r>
              <a:rPr lang="en-US" dirty="0"/>
              <a:t> pour 40 </a:t>
            </a:r>
            <a:r>
              <a:rPr lang="en-US" dirty="0" err="1"/>
              <a:t>semaines</a:t>
            </a:r>
            <a:r>
              <a:rPr lang="en-US" dirty="0"/>
              <a:t> de gestation, </a:t>
            </a:r>
            <a:r>
              <a:rPr lang="en-US" dirty="0" err="1"/>
              <a:t>mais</a:t>
            </a:r>
            <a:r>
              <a:rPr lang="en-US" dirty="0"/>
              <a:t> </a:t>
            </a:r>
            <a:r>
              <a:rPr lang="en-US" dirty="0" err="1"/>
              <a:t>une</a:t>
            </a:r>
            <a:r>
              <a:rPr lang="en-US" dirty="0"/>
              <a:t> naissance </a:t>
            </a:r>
            <a:r>
              <a:rPr lang="en-US" dirty="0" err="1"/>
              <a:t>à</a:t>
            </a:r>
            <a:r>
              <a:rPr lang="en-US" dirty="0"/>
              <a:t> </a:t>
            </a:r>
            <a:r>
              <a:rPr lang="en-US" dirty="0" err="1"/>
              <a:t>terme</a:t>
            </a:r>
            <a:r>
              <a:rPr lang="en-US" dirty="0"/>
              <a:t> </a:t>
            </a:r>
            <a:r>
              <a:rPr lang="en-US" dirty="0" err="1"/>
              <a:t>peut</a:t>
            </a:r>
            <a:r>
              <a:rPr lang="en-US" dirty="0"/>
              <a:t> </a:t>
            </a:r>
            <a:r>
              <a:rPr lang="en-US" dirty="0" err="1"/>
              <a:t>avoir</a:t>
            </a:r>
            <a:r>
              <a:rPr lang="en-US" dirty="0"/>
              <a:t> lieu de la </a:t>
            </a:r>
            <a:r>
              <a:rPr lang="en-US" dirty="0" err="1"/>
              <a:t>semaine</a:t>
            </a:r>
            <a:r>
              <a:rPr lang="en-US" dirty="0"/>
              <a:t> 38 </a:t>
            </a:r>
            <a:r>
              <a:rPr lang="en-US" dirty="0" err="1"/>
              <a:t>à</a:t>
            </a:r>
            <a:r>
              <a:rPr lang="en-US" dirty="0"/>
              <a:t> la </a:t>
            </a:r>
            <a:r>
              <a:rPr lang="en-US" dirty="0" err="1"/>
              <a:t>semaine</a:t>
            </a:r>
            <a:r>
              <a:rPr lang="en-US" dirty="0"/>
              <a:t> 42. </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1733" y="321734"/>
            <a:ext cx="837142" cy="837142"/>
          </a:xfrm>
          <a:prstGeom prst="rect">
            <a:avLst/>
          </a:prstGeom>
        </p:spPr>
      </p:pic>
    </p:spTree>
    <p:extLst>
      <p:ext uri="{BB962C8B-B14F-4D97-AF65-F5344CB8AC3E}">
        <p14:creationId xmlns:p14="http://schemas.microsoft.com/office/powerpoint/2010/main" val="109976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29" y="73840"/>
            <a:ext cx="8981571" cy="1949407"/>
          </a:xfrm>
        </p:spPr>
        <p:txBody>
          <a:bodyPr>
            <a:normAutofit/>
          </a:bodyPr>
          <a:lstStyle/>
          <a:p>
            <a:pPr algn="l"/>
            <a:r>
              <a:rPr lang="en-US" sz="2800" b="1" dirty="0" smtClean="0">
                <a:solidFill>
                  <a:srgbClr val="800000"/>
                </a:solidFill>
              </a:rPr>
              <a:t>					2</a:t>
            </a:r>
            <a:r>
              <a:rPr lang="en-US" sz="2800" b="1" dirty="0" smtClean="0">
                <a:solidFill>
                  <a:srgbClr val="800000"/>
                </a:solidFill>
              </a:rPr>
              <a:t>-6 </a:t>
            </a:r>
            <a:r>
              <a:rPr lang="en-US" sz="2800" b="1" dirty="0" err="1" smtClean="0">
                <a:solidFill>
                  <a:srgbClr val="800000"/>
                </a:solidFill>
              </a:rPr>
              <a:t>semaines</a:t>
            </a:r>
            <a:r>
              <a:rPr lang="en-US" sz="2800" b="1" dirty="0" smtClean="0">
                <a:solidFill>
                  <a:srgbClr val="800000"/>
                </a:solidFill>
              </a:rPr>
              <a:t> après </a:t>
            </a:r>
            <a:r>
              <a:rPr lang="en-US" sz="2800" b="1" dirty="0" err="1" smtClean="0">
                <a:solidFill>
                  <a:srgbClr val="800000"/>
                </a:solidFill>
              </a:rPr>
              <a:t>sa</a:t>
            </a:r>
            <a:r>
              <a:rPr lang="en-US" sz="2800" b="1" dirty="0" smtClean="0">
                <a:solidFill>
                  <a:srgbClr val="800000"/>
                </a:solidFill>
              </a:rPr>
              <a:t> naissance: </a:t>
            </a:r>
            <a:br>
              <a:rPr lang="en-US" sz="2800" b="1" dirty="0" smtClean="0">
                <a:solidFill>
                  <a:srgbClr val="800000"/>
                </a:solidFill>
              </a:rPr>
            </a:br>
            <a:r>
              <a:rPr lang="en-US" sz="2800" b="1" dirty="0" smtClean="0">
                <a:solidFill>
                  <a:srgbClr val="800000"/>
                </a:solidFill>
              </a:rPr>
              <a:t>		</a:t>
            </a:r>
            <a:r>
              <a:rPr lang="en-US" sz="2800" b="1" i="1" dirty="0" err="1" smtClean="0">
                <a:solidFill>
                  <a:srgbClr val="800000"/>
                </a:solidFill>
              </a:rPr>
              <a:t>JamboMama</a:t>
            </a:r>
            <a:r>
              <a:rPr lang="en-US" sz="2800" b="1" i="1" dirty="0" smtClean="0">
                <a:solidFill>
                  <a:srgbClr val="800000"/>
                </a:solidFill>
              </a:rPr>
              <a:t>!</a:t>
            </a:r>
            <a:r>
              <a:rPr lang="en-US" sz="2800" b="1" dirty="0" smtClean="0">
                <a:solidFill>
                  <a:srgbClr val="800000"/>
                </a:solidFill>
              </a:rPr>
              <a:t> </a:t>
            </a:r>
            <a:r>
              <a:rPr lang="en-US" sz="2800" b="1" dirty="0" err="1" smtClean="0">
                <a:solidFill>
                  <a:srgbClr val="000000"/>
                </a:solidFill>
              </a:rPr>
              <a:t>vous</a:t>
            </a:r>
            <a:r>
              <a:rPr lang="en-US" sz="2800" b="1" dirty="0" smtClean="0">
                <a:solidFill>
                  <a:srgbClr val="000000"/>
                </a:solidFill>
              </a:rPr>
              <a:t> </a:t>
            </a:r>
            <a:r>
              <a:rPr lang="en-US" sz="2800" b="1" dirty="0" err="1" smtClean="0">
                <a:solidFill>
                  <a:srgbClr val="000000"/>
                </a:solidFill>
              </a:rPr>
              <a:t>dit</a:t>
            </a:r>
            <a:r>
              <a:rPr lang="en-US" sz="2800" b="1" dirty="0" smtClean="0">
                <a:solidFill>
                  <a:srgbClr val="000000"/>
                </a:solidFill>
              </a:rPr>
              <a:t> au revoir</a:t>
            </a:r>
            <a:r>
              <a:rPr lang="en-US" sz="2800" b="1" dirty="0" smtClean="0">
                <a:solidFill>
                  <a:srgbClr val="800000"/>
                </a:solidFill>
              </a:rPr>
              <a:t>.  </a:t>
            </a:r>
            <a:r>
              <a:rPr lang="en-US" sz="2800" b="1" i="1" dirty="0" err="1" smtClean="0">
                <a:solidFill>
                  <a:srgbClr val="800000"/>
                </a:solidFill>
              </a:rPr>
              <a:t>JamboMtoto</a:t>
            </a:r>
            <a:r>
              <a:rPr lang="en-US" sz="2800" b="1" i="1" dirty="0" smtClean="0">
                <a:solidFill>
                  <a:srgbClr val="800000"/>
                </a:solidFill>
              </a:rPr>
              <a:t>! </a:t>
            </a:r>
            <a:r>
              <a:rPr lang="en-US" sz="2800" b="1" dirty="0" err="1" smtClean="0">
                <a:solidFill>
                  <a:srgbClr val="000000"/>
                </a:solidFill>
              </a:rPr>
              <a:t>vous</a:t>
            </a:r>
            <a:r>
              <a:rPr lang="en-US" sz="2800" b="1" dirty="0" smtClean="0">
                <a:solidFill>
                  <a:srgbClr val="000000"/>
                </a:solidFill>
              </a:rPr>
              <a:t> </a:t>
            </a:r>
            <a:r>
              <a:rPr lang="en-US" sz="2800" b="1" dirty="0" err="1" smtClean="0">
                <a:solidFill>
                  <a:srgbClr val="000000"/>
                </a:solidFill>
              </a:rPr>
              <a:t>accompagnera</a:t>
            </a:r>
            <a:r>
              <a:rPr lang="en-US" sz="2800" b="1" dirty="0" smtClean="0">
                <a:solidFill>
                  <a:srgbClr val="000000"/>
                </a:solidFill>
              </a:rPr>
              <a:t> pour </a:t>
            </a:r>
            <a:r>
              <a:rPr lang="en-US" sz="2800" b="1" dirty="0" err="1" smtClean="0">
                <a:solidFill>
                  <a:srgbClr val="000000"/>
                </a:solidFill>
              </a:rPr>
              <a:t>que</a:t>
            </a:r>
            <a:r>
              <a:rPr lang="en-US" sz="2800" b="1" dirty="0" smtClean="0">
                <a:solidFill>
                  <a:srgbClr val="000000"/>
                </a:solidFill>
              </a:rPr>
              <a:t> </a:t>
            </a:r>
            <a:r>
              <a:rPr lang="en-US" sz="2800" b="1" dirty="0" err="1" smtClean="0">
                <a:solidFill>
                  <a:srgbClr val="000000"/>
                </a:solidFill>
              </a:rPr>
              <a:t>votre</a:t>
            </a:r>
            <a:r>
              <a:rPr lang="en-US" sz="2800" b="1" dirty="0" smtClean="0">
                <a:solidFill>
                  <a:srgbClr val="000000"/>
                </a:solidFill>
              </a:rPr>
              <a:t> </a:t>
            </a:r>
            <a:r>
              <a:rPr lang="en-US" sz="2800" b="1" dirty="0" err="1" smtClean="0">
                <a:solidFill>
                  <a:srgbClr val="000000"/>
                </a:solidFill>
              </a:rPr>
              <a:t>bébé</a:t>
            </a:r>
            <a:r>
              <a:rPr lang="en-US" sz="2800" b="1" dirty="0" smtClean="0">
                <a:solidFill>
                  <a:srgbClr val="000000"/>
                </a:solidFill>
              </a:rPr>
              <a:t> </a:t>
            </a:r>
            <a:r>
              <a:rPr lang="en-US" sz="2800" b="1" dirty="0" err="1" smtClean="0">
                <a:solidFill>
                  <a:srgbClr val="000000"/>
                </a:solidFill>
              </a:rPr>
              <a:t>reste</a:t>
            </a:r>
            <a:r>
              <a:rPr lang="en-US" sz="2800" b="1" dirty="0" smtClean="0">
                <a:solidFill>
                  <a:srgbClr val="000000"/>
                </a:solidFill>
              </a:rPr>
              <a:t> en bonne santé, </a:t>
            </a:r>
            <a:r>
              <a:rPr lang="en-US" sz="2800" b="1" dirty="0" err="1" smtClean="0">
                <a:solidFill>
                  <a:srgbClr val="000000"/>
                </a:solidFill>
              </a:rPr>
              <a:t>plein</a:t>
            </a:r>
            <a:r>
              <a:rPr lang="en-US" sz="2800" b="1" dirty="0" smtClean="0">
                <a:solidFill>
                  <a:srgbClr val="000000"/>
                </a:solidFill>
              </a:rPr>
              <a:t> de </a:t>
            </a:r>
            <a:r>
              <a:rPr lang="en-US" sz="2800" b="1" dirty="0" err="1" smtClean="0">
                <a:solidFill>
                  <a:srgbClr val="000000"/>
                </a:solidFill>
              </a:rPr>
              <a:t>vitalité</a:t>
            </a:r>
            <a:r>
              <a:rPr lang="en-US" sz="2800" b="1" dirty="0" smtClean="0">
                <a:solidFill>
                  <a:srgbClr val="000000"/>
                </a:solidFill>
              </a:rPr>
              <a:t> et </a:t>
            </a:r>
            <a:r>
              <a:rPr lang="en-US" sz="2800" b="1" dirty="0" err="1" smtClean="0">
                <a:solidFill>
                  <a:srgbClr val="000000"/>
                </a:solidFill>
              </a:rPr>
              <a:t>devient</a:t>
            </a:r>
            <a:r>
              <a:rPr lang="en-US" sz="2800" b="1" dirty="0" smtClean="0">
                <a:solidFill>
                  <a:srgbClr val="000000"/>
                </a:solidFill>
              </a:rPr>
              <a:t> un enfant fort et </a:t>
            </a:r>
            <a:r>
              <a:rPr lang="en-US" sz="2800" b="1" dirty="0" err="1" smtClean="0">
                <a:solidFill>
                  <a:srgbClr val="000000"/>
                </a:solidFill>
              </a:rPr>
              <a:t>heureux</a:t>
            </a:r>
            <a:endParaRPr lang="en-US" sz="2800" b="1" dirty="0">
              <a:solidFill>
                <a:srgbClr val="000000"/>
              </a:solidFill>
            </a:endParaRPr>
          </a:p>
        </p:txBody>
      </p:sp>
      <p:sp>
        <p:nvSpPr>
          <p:cNvPr id="3" name="Content Placeholder 2"/>
          <p:cNvSpPr>
            <a:spLocks noGrp="1"/>
          </p:cNvSpPr>
          <p:nvPr>
            <p:ph idx="1"/>
          </p:nvPr>
        </p:nvSpPr>
        <p:spPr>
          <a:xfrm>
            <a:off x="142546" y="2023246"/>
            <a:ext cx="8842704" cy="4102917"/>
          </a:xfrm>
        </p:spPr>
        <p:txBody>
          <a:bodyPr>
            <a:noAutofit/>
          </a:bodyPr>
          <a:lstStyle/>
          <a:p>
            <a:pPr>
              <a:lnSpc>
                <a:spcPct val="120000"/>
              </a:lnSpc>
              <a:spcBef>
                <a:spcPts val="0"/>
              </a:spcBef>
            </a:pPr>
            <a:r>
              <a:rPr lang="en-US" sz="2000" dirty="0" smtClean="0"/>
              <a:t>Le </a:t>
            </a:r>
            <a:r>
              <a:rPr lang="en-US" sz="2000" dirty="0" err="1" smtClean="0"/>
              <a:t>mieux</a:t>
            </a:r>
            <a:r>
              <a:rPr lang="en-US" sz="2000" dirty="0" smtClean="0"/>
              <a:t> </a:t>
            </a:r>
            <a:r>
              <a:rPr lang="en-US" sz="2000" dirty="0" err="1" smtClean="0"/>
              <a:t>est</a:t>
            </a:r>
            <a:r>
              <a:rPr lang="en-US" sz="2000" dirty="0" smtClean="0"/>
              <a:t> de ne pas </a:t>
            </a:r>
            <a:r>
              <a:rPr lang="en-US" sz="2000" dirty="0" err="1" smtClean="0"/>
              <a:t>tonber</a:t>
            </a:r>
            <a:r>
              <a:rPr lang="en-US" sz="2000" dirty="0" smtClean="0"/>
              <a:t> enceinte </a:t>
            </a:r>
            <a:r>
              <a:rPr lang="en-US" sz="2000" dirty="0" err="1" smtClean="0"/>
              <a:t>à</a:t>
            </a:r>
            <a:r>
              <a:rPr lang="en-US" sz="2000" dirty="0" smtClean="0"/>
              <a:t> nouveau </a:t>
            </a:r>
            <a:r>
              <a:rPr lang="en-US" sz="2000" dirty="0" err="1" smtClean="0"/>
              <a:t>avant</a:t>
            </a:r>
            <a:r>
              <a:rPr lang="en-US" sz="2000" dirty="0" smtClean="0"/>
              <a:t> </a:t>
            </a:r>
            <a:r>
              <a:rPr lang="en-US" sz="2000" dirty="0" err="1" smtClean="0"/>
              <a:t>que</a:t>
            </a:r>
            <a:r>
              <a:rPr lang="en-US" sz="2000" dirty="0" smtClean="0"/>
              <a:t> </a:t>
            </a:r>
            <a:r>
              <a:rPr lang="en-US" sz="2000" dirty="0" err="1" smtClean="0"/>
              <a:t>votre</a:t>
            </a:r>
            <a:r>
              <a:rPr lang="en-US" sz="2000" dirty="0" smtClean="0"/>
              <a:t> </a:t>
            </a:r>
            <a:r>
              <a:rPr lang="en-US" sz="2000" dirty="0" err="1" smtClean="0"/>
              <a:t>bébé</a:t>
            </a:r>
            <a:r>
              <a:rPr lang="en-US" sz="2000" dirty="0" smtClean="0"/>
              <a:t> </a:t>
            </a:r>
            <a:r>
              <a:rPr lang="en-US" sz="2000" dirty="0" err="1" smtClean="0"/>
              <a:t>présent</a:t>
            </a:r>
            <a:r>
              <a:rPr lang="en-US" sz="2000" dirty="0" smtClean="0"/>
              <a:t> a du </a:t>
            </a:r>
            <a:r>
              <a:rPr lang="en-US" sz="2000" dirty="0" err="1" smtClean="0"/>
              <a:t>moins</a:t>
            </a:r>
            <a:r>
              <a:rPr lang="en-US" sz="2000" dirty="0" smtClean="0"/>
              <a:t> 15 </a:t>
            </a:r>
            <a:r>
              <a:rPr lang="en-US" sz="2000" dirty="0" err="1" smtClean="0"/>
              <a:t>mois</a:t>
            </a:r>
            <a:r>
              <a:rPr lang="en-US" sz="2000" dirty="0" smtClean="0"/>
              <a:t>. </a:t>
            </a:r>
            <a:r>
              <a:rPr lang="en-US" sz="2000" dirty="0" err="1" smtClean="0"/>
              <a:t>Cela</a:t>
            </a:r>
            <a:r>
              <a:rPr lang="en-US" sz="2000" dirty="0" smtClean="0"/>
              <a:t> </a:t>
            </a:r>
            <a:r>
              <a:rPr lang="en-US" sz="2000" dirty="0" err="1" smtClean="0"/>
              <a:t>vous</a:t>
            </a:r>
            <a:r>
              <a:rPr lang="en-US" sz="2000" dirty="0" smtClean="0"/>
              <a:t> </a:t>
            </a:r>
            <a:r>
              <a:rPr lang="en-US" sz="2000" dirty="0" err="1" smtClean="0"/>
              <a:t>permet</a:t>
            </a:r>
            <a:r>
              <a:rPr lang="en-US" sz="2000" dirty="0" smtClean="0"/>
              <a:t> de </a:t>
            </a:r>
            <a:r>
              <a:rPr lang="en-US" sz="2000" dirty="0" err="1" smtClean="0"/>
              <a:t>l’allaiter</a:t>
            </a:r>
            <a:r>
              <a:rPr lang="en-US" sz="2000" dirty="0" smtClean="0"/>
              <a:t> au </a:t>
            </a:r>
            <a:r>
              <a:rPr lang="en-US" sz="2000" dirty="0" err="1" smtClean="0"/>
              <a:t>moins</a:t>
            </a:r>
            <a:r>
              <a:rPr lang="en-US" sz="2000" dirty="0" smtClean="0"/>
              <a:t> 6 </a:t>
            </a:r>
            <a:r>
              <a:rPr lang="en-US" sz="2000" dirty="0" err="1" smtClean="0"/>
              <a:t>mois</a:t>
            </a:r>
            <a:r>
              <a:rPr lang="en-US" sz="2000" dirty="0" smtClean="0"/>
              <a:t> et de </a:t>
            </a:r>
            <a:r>
              <a:rPr lang="en-US" sz="2000" dirty="0" err="1" smtClean="0"/>
              <a:t>bien</a:t>
            </a:r>
            <a:r>
              <a:rPr lang="en-US" sz="2000" dirty="0" smtClean="0"/>
              <a:t> </a:t>
            </a:r>
            <a:r>
              <a:rPr lang="en-US" sz="2000" dirty="0" err="1" smtClean="0"/>
              <a:t>prendre</a:t>
            </a:r>
            <a:r>
              <a:rPr lang="en-US" sz="2000" dirty="0" smtClean="0"/>
              <a:t> </a:t>
            </a:r>
            <a:r>
              <a:rPr lang="en-US" sz="2000" dirty="0" err="1" smtClean="0"/>
              <a:t>soin</a:t>
            </a:r>
            <a:r>
              <a:rPr lang="en-US" sz="2000" dirty="0" smtClean="0"/>
              <a:t> de </a:t>
            </a:r>
            <a:r>
              <a:rPr lang="en-US" sz="2000" dirty="0" err="1" smtClean="0"/>
              <a:t>lui</a:t>
            </a:r>
            <a:r>
              <a:rPr lang="en-US" sz="2000" dirty="0" smtClean="0"/>
              <a:t> et de </a:t>
            </a:r>
            <a:r>
              <a:rPr lang="en-US" sz="2000" dirty="0" err="1" smtClean="0"/>
              <a:t>vous-m</a:t>
            </a:r>
            <a:r>
              <a:rPr lang="en-US" sz="2000" dirty="0" err="1" smtClean="0"/>
              <a:t>ême</a:t>
            </a:r>
            <a:r>
              <a:rPr lang="en-US" sz="2000" dirty="0" smtClean="0"/>
              <a:t> </a:t>
            </a:r>
            <a:r>
              <a:rPr lang="en-US" sz="2000" dirty="0" err="1" smtClean="0"/>
              <a:t>avant</a:t>
            </a:r>
            <a:r>
              <a:rPr lang="en-US" sz="2000" dirty="0" smtClean="0"/>
              <a:t> </a:t>
            </a:r>
            <a:r>
              <a:rPr lang="en-US" sz="2000" dirty="0" err="1" smtClean="0"/>
              <a:t>que</a:t>
            </a:r>
            <a:r>
              <a:rPr lang="en-US" sz="2000" dirty="0" smtClean="0"/>
              <a:t> </a:t>
            </a:r>
            <a:r>
              <a:rPr lang="en-US" sz="2000" dirty="0" err="1" smtClean="0"/>
              <a:t>votre</a:t>
            </a:r>
            <a:r>
              <a:rPr lang="en-US" sz="2000" dirty="0" smtClean="0"/>
              <a:t> corps </a:t>
            </a:r>
            <a:r>
              <a:rPr lang="en-US" sz="2000" dirty="0" err="1" smtClean="0"/>
              <a:t>doit</a:t>
            </a:r>
            <a:r>
              <a:rPr lang="en-US" sz="2000" dirty="0" smtClean="0"/>
              <a:t> </a:t>
            </a:r>
            <a:r>
              <a:rPr lang="en-US" sz="2000" dirty="0" err="1" smtClean="0"/>
              <a:t>à</a:t>
            </a:r>
            <a:r>
              <a:rPr lang="en-US" sz="2000" dirty="0" smtClean="0"/>
              <a:t> nouveau </a:t>
            </a:r>
            <a:r>
              <a:rPr lang="en-US" sz="2000" dirty="0" err="1" smtClean="0"/>
              <a:t>travailler</a:t>
            </a:r>
            <a:r>
              <a:rPr lang="en-US" sz="2000" dirty="0" smtClean="0"/>
              <a:t> </a:t>
            </a:r>
            <a:r>
              <a:rPr lang="en-US" sz="2000" dirty="0" err="1" smtClean="0"/>
              <a:t>dur</a:t>
            </a:r>
            <a:r>
              <a:rPr lang="en-US" sz="2000" dirty="0" smtClean="0"/>
              <a:t> pour pour </a:t>
            </a:r>
            <a:r>
              <a:rPr lang="en-US" sz="2000" dirty="0" err="1" smtClean="0"/>
              <a:t>acceuillir</a:t>
            </a:r>
            <a:r>
              <a:rPr lang="en-US" sz="2000" dirty="0" smtClean="0"/>
              <a:t> la nouvelle </a:t>
            </a:r>
            <a:r>
              <a:rPr lang="en-US" sz="2000" dirty="0" err="1" smtClean="0"/>
              <a:t>grossesse</a:t>
            </a:r>
            <a:r>
              <a:rPr lang="en-US" sz="2000" dirty="0" smtClean="0"/>
              <a:t> .</a:t>
            </a:r>
            <a:endParaRPr lang="en-US" sz="2000" dirty="0" smtClean="0"/>
          </a:p>
          <a:p>
            <a:pPr>
              <a:lnSpc>
                <a:spcPct val="120000"/>
              </a:lnSpc>
              <a:spcBef>
                <a:spcPts val="0"/>
              </a:spcBef>
            </a:pPr>
            <a:r>
              <a:rPr lang="en-US" sz="2000" dirty="0" err="1" smtClean="0"/>
              <a:t>Demandez</a:t>
            </a:r>
            <a:r>
              <a:rPr lang="en-US" sz="2000" dirty="0" smtClean="0"/>
              <a:t> </a:t>
            </a:r>
            <a:r>
              <a:rPr lang="en-US" sz="2000" dirty="0" err="1" smtClean="0"/>
              <a:t>votre</a:t>
            </a:r>
            <a:r>
              <a:rPr lang="en-US" sz="2000" dirty="0" smtClean="0"/>
              <a:t> </a:t>
            </a:r>
            <a:r>
              <a:rPr lang="en-US" sz="2000" dirty="0" err="1" smtClean="0"/>
              <a:t>soignant</a:t>
            </a:r>
            <a:r>
              <a:rPr lang="en-US" sz="2000" dirty="0" smtClean="0"/>
              <a:t> </a:t>
            </a:r>
            <a:r>
              <a:rPr lang="en-US" sz="2000" dirty="0" err="1" smtClean="0"/>
              <a:t>préféré</a:t>
            </a:r>
            <a:r>
              <a:rPr lang="en-US" sz="2000" dirty="0" smtClean="0"/>
              <a:t> </a:t>
            </a:r>
            <a:r>
              <a:rPr lang="en-US" sz="2000" dirty="0" err="1" smtClean="0"/>
              <a:t>ou</a:t>
            </a:r>
            <a:r>
              <a:rPr lang="en-US" sz="2000" dirty="0" smtClean="0"/>
              <a:t> </a:t>
            </a:r>
            <a:r>
              <a:rPr lang="en-US" sz="2000" dirty="0" err="1" smtClean="0"/>
              <a:t>votre</a:t>
            </a:r>
            <a:r>
              <a:rPr lang="en-US" sz="2000" dirty="0" smtClean="0"/>
              <a:t> </a:t>
            </a:r>
            <a:r>
              <a:rPr lang="en-US" sz="2000" dirty="0" err="1" smtClean="0"/>
              <a:t>relais</a:t>
            </a:r>
            <a:r>
              <a:rPr lang="en-US" sz="2000" dirty="0" smtClean="0"/>
              <a:t> de santé </a:t>
            </a:r>
            <a:r>
              <a:rPr lang="en-US" sz="2000" dirty="0" err="1" smtClean="0"/>
              <a:t>communautaire</a:t>
            </a:r>
            <a:r>
              <a:rPr lang="en-US" sz="2000" dirty="0" smtClean="0"/>
              <a:t> </a:t>
            </a:r>
            <a:r>
              <a:rPr lang="en-US" sz="2000" dirty="0" smtClean="0"/>
              <a:t>de </a:t>
            </a:r>
            <a:r>
              <a:rPr lang="en-US" sz="2000" dirty="0" err="1" smtClean="0"/>
              <a:t>vous</a:t>
            </a:r>
            <a:r>
              <a:rPr lang="en-US" sz="2000" dirty="0" smtClean="0"/>
              <a:t> </a:t>
            </a:r>
            <a:r>
              <a:rPr lang="en-US" sz="2000" dirty="0" err="1" smtClean="0"/>
              <a:t>conseiller</a:t>
            </a:r>
            <a:r>
              <a:rPr lang="en-US" sz="2000" dirty="0" smtClean="0"/>
              <a:t> </a:t>
            </a:r>
            <a:r>
              <a:rPr lang="en-US" sz="2000" dirty="0" err="1" smtClean="0"/>
              <a:t>sur</a:t>
            </a:r>
            <a:r>
              <a:rPr lang="en-US" sz="2000" dirty="0" smtClean="0"/>
              <a:t> la contraception </a:t>
            </a:r>
            <a:r>
              <a:rPr lang="en-US" sz="2000" dirty="0" smtClean="0"/>
              <a:t>la plus </a:t>
            </a:r>
            <a:r>
              <a:rPr lang="en-US" sz="2000" dirty="0" err="1" smtClean="0"/>
              <a:t>adaptée</a:t>
            </a:r>
            <a:r>
              <a:rPr lang="en-US" sz="2000" dirty="0" smtClean="0"/>
              <a:t> </a:t>
            </a:r>
            <a:r>
              <a:rPr lang="en-US" sz="2000" dirty="0" err="1" smtClean="0"/>
              <a:t>à</a:t>
            </a:r>
            <a:r>
              <a:rPr lang="en-US" sz="2000" dirty="0" smtClean="0"/>
              <a:t> </a:t>
            </a:r>
            <a:r>
              <a:rPr lang="en-US" sz="2000" dirty="0" err="1" smtClean="0"/>
              <a:t>l’allaitement</a:t>
            </a:r>
            <a:r>
              <a:rPr lang="en-US" sz="2000" dirty="0" smtClean="0"/>
              <a:t>, qui ne </a:t>
            </a:r>
            <a:r>
              <a:rPr lang="en-US" sz="2000" dirty="0" err="1" smtClean="0"/>
              <a:t>diminue</a:t>
            </a:r>
            <a:r>
              <a:rPr lang="en-US" sz="2000" dirty="0" smtClean="0"/>
              <a:t> pas le </a:t>
            </a:r>
            <a:r>
              <a:rPr lang="en-US" sz="2000" dirty="0" err="1" smtClean="0"/>
              <a:t>lait</a:t>
            </a:r>
            <a:r>
              <a:rPr lang="en-US" sz="2000" dirty="0" smtClean="0"/>
              <a:t>. </a:t>
            </a:r>
            <a:endParaRPr lang="en-US" sz="2000" dirty="0" smtClean="0"/>
          </a:p>
          <a:p>
            <a:pPr>
              <a:lnSpc>
                <a:spcPct val="120000"/>
              </a:lnSpc>
              <a:spcBef>
                <a:spcPts val="0"/>
              </a:spcBef>
            </a:pPr>
            <a:r>
              <a:rPr lang="en-US" sz="2000" dirty="0" err="1" smtClean="0"/>
              <a:t>Prenez</a:t>
            </a:r>
            <a:r>
              <a:rPr lang="en-US" sz="2000" dirty="0" smtClean="0"/>
              <a:t> </a:t>
            </a:r>
            <a:r>
              <a:rPr lang="en-US" sz="2000" dirty="0" err="1" smtClean="0"/>
              <a:t>bien</a:t>
            </a:r>
            <a:r>
              <a:rPr lang="en-US" sz="2000" dirty="0" smtClean="0"/>
              <a:t> </a:t>
            </a:r>
            <a:r>
              <a:rPr lang="en-US" sz="2000" dirty="0" err="1" smtClean="0"/>
              <a:t>soin</a:t>
            </a:r>
            <a:r>
              <a:rPr lang="en-US" sz="2000" dirty="0" smtClean="0"/>
              <a:t> de </a:t>
            </a:r>
            <a:r>
              <a:rPr lang="en-US" sz="2000" dirty="0" err="1" smtClean="0"/>
              <a:t>vous-m</a:t>
            </a:r>
            <a:r>
              <a:rPr lang="en-US" sz="2000" dirty="0" err="1" smtClean="0"/>
              <a:t>ême</a:t>
            </a:r>
            <a:r>
              <a:rPr lang="en-US" sz="2000" dirty="0" smtClean="0"/>
              <a:t> pour </a:t>
            </a:r>
            <a:r>
              <a:rPr lang="en-US" sz="2000" dirty="0" err="1" smtClean="0"/>
              <a:t>que</a:t>
            </a:r>
            <a:r>
              <a:rPr lang="en-US" sz="2000" dirty="0" smtClean="0"/>
              <a:t> </a:t>
            </a:r>
            <a:r>
              <a:rPr lang="en-US" sz="2000" dirty="0" err="1" smtClean="0"/>
              <a:t>vous</a:t>
            </a:r>
            <a:r>
              <a:rPr lang="en-US" sz="2000" dirty="0" smtClean="0"/>
              <a:t> </a:t>
            </a:r>
            <a:r>
              <a:rPr lang="en-US" sz="2000" dirty="0" err="1" smtClean="0"/>
              <a:t>pouvez</a:t>
            </a:r>
            <a:r>
              <a:rPr lang="en-US" sz="2000" dirty="0" smtClean="0"/>
              <a:t> </a:t>
            </a:r>
            <a:r>
              <a:rPr lang="en-US" sz="2000" dirty="0" err="1" smtClean="0"/>
              <a:t>prendre</a:t>
            </a:r>
            <a:r>
              <a:rPr lang="en-US" sz="2000" dirty="0" smtClean="0"/>
              <a:t> </a:t>
            </a:r>
            <a:r>
              <a:rPr lang="en-US" sz="2000" dirty="0" err="1" smtClean="0"/>
              <a:t>bien</a:t>
            </a:r>
            <a:r>
              <a:rPr lang="en-US" sz="2000" dirty="0" smtClean="0"/>
              <a:t> </a:t>
            </a:r>
            <a:r>
              <a:rPr lang="en-US" sz="2000" dirty="0" err="1" smtClean="0"/>
              <a:t>soin</a:t>
            </a:r>
            <a:r>
              <a:rPr lang="en-US" sz="2000" dirty="0" smtClean="0"/>
              <a:t> de </a:t>
            </a:r>
            <a:r>
              <a:rPr lang="en-US" sz="2000" dirty="0" err="1" smtClean="0"/>
              <a:t>votre</a:t>
            </a:r>
            <a:r>
              <a:rPr lang="en-US" sz="2000" dirty="0" smtClean="0"/>
              <a:t> </a:t>
            </a:r>
            <a:r>
              <a:rPr lang="en-US" sz="2000" dirty="0" err="1" smtClean="0"/>
              <a:t>bébé</a:t>
            </a:r>
            <a:r>
              <a:rPr lang="en-US" sz="2000" dirty="0" smtClean="0"/>
              <a:t> et de </a:t>
            </a:r>
            <a:r>
              <a:rPr lang="en-US" sz="2000" dirty="0" err="1" smtClean="0"/>
              <a:t>ses</a:t>
            </a:r>
            <a:r>
              <a:rPr lang="en-US" sz="2000" dirty="0" smtClean="0"/>
              <a:t> frères et </a:t>
            </a:r>
            <a:r>
              <a:rPr lang="en-US" sz="2000" dirty="0" err="1" smtClean="0"/>
              <a:t>soeurs</a:t>
            </a:r>
            <a:r>
              <a:rPr lang="en-US" sz="2000" dirty="0" smtClean="0"/>
              <a:t>. </a:t>
            </a:r>
          </a:p>
          <a:p>
            <a:pPr>
              <a:lnSpc>
                <a:spcPct val="120000"/>
              </a:lnSpc>
              <a:spcBef>
                <a:spcPts val="0"/>
              </a:spcBef>
            </a:pPr>
            <a:r>
              <a:rPr lang="en-US" sz="2000" dirty="0" err="1"/>
              <a:t>Commencez</a:t>
            </a:r>
            <a:r>
              <a:rPr lang="en-US" sz="2000" dirty="0"/>
              <a:t> </a:t>
            </a:r>
            <a:r>
              <a:rPr lang="en-US" sz="2000" dirty="0" err="1"/>
              <a:t>ses</a:t>
            </a:r>
            <a:r>
              <a:rPr lang="en-US" sz="2000" dirty="0"/>
              <a:t> vaccinations </a:t>
            </a:r>
            <a:r>
              <a:rPr lang="en-US" sz="2000" dirty="0" err="1"/>
              <a:t>quand</a:t>
            </a:r>
            <a:r>
              <a:rPr lang="en-US" sz="2000" dirty="0"/>
              <a:t> </a:t>
            </a:r>
            <a:r>
              <a:rPr lang="en-US" sz="2000" dirty="0" err="1"/>
              <a:t>il</a:t>
            </a:r>
            <a:r>
              <a:rPr lang="en-US" sz="2000" dirty="0"/>
              <a:t> a six </a:t>
            </a:r>
            <a:r>
              <a:rPr lang="en-US" sz="2000" dirty="0" err="1"/>
              <a:t>semaines</a:t>
            </a:r>
            <a:endParaRPr lang="en-US" sz="2000" dirty="0"/>
          </a:p>
          <a:p>
            <a:pPr>
              <a:lnSpc>
                <a:spcPct val="120000"/>
              </a:lnSpc>
              <a:spcBef>
                <a:spcPts val="0"/>
              </a:spcBef>
            </a:pPr>
            <a:endParaRPr lang="en-US" sz="2000" dirty="0" smtClean="0"/>
          </a:p>
          <a:p>
            <a:pPr marL="0" indent="0">
              <a:lnSpc>
                <a:spcPct val="120000"/>
              </a:lnSpc>
              <a:spcBef>
                <a:spcPts val="0"/>
              </a:spcBef>
              <a:buNone/>
            </a:pPr>
            <a:endParaRPr lang="en-US" sz="2000" dirty="0" smtClean="0"/>
          </a:p>
          <a:p>
            <a:pPr>
              <a:lnSpc>
                <a:spcPct val="120000"/>
              </a:lnSpc>
              <a:spcBef>
                <a:spcPts val="0"/>
              </a:spcBef>
            </a:pPr>
            <a:endParaRPr lang="en-US" sz="2000" dirty="0" smtClean="0"/>
          </a:p>
          <a:p>
            <a:pPr>
              <a:lnSpc>
                <a:spcPct val="120000"/>
              </a:lnSpc>
              <a:spcBef>
                <a:spcPts val="0"/>
              </a:spcBef>
              <a:buFont typeface="Wingdings" charset="0"/>
              <a:buChar char="à"/>
            </a:pPr>
            <a:endParaRPr lang="en-US" sz="2000" dirty="0" smtClean="0"/>
          </a:p>
          <a:p>
            <a:pPr marL="0" indent="0">
              <a:lnSpc>
                <a:spcPct val="120000"/>
              </a:lnSpc>
              <a:spcBef>
                <a:spcPts val="0"/>
              </a:spcBef>
              <a:buNone/>
            </a:pPr>
            <a:endParaRPr lang="en-US" sz="2000" dirty="0" smtClean="0"/>
          </a:p>
          <a:p>
            <a:pPr marL="0" indent="0">
              <a:lnSpc>
                <a:spcPct val="120000"/>
              </a:lnSpc>
              <a:spcBef>
                <a:spcPts val="0"/>
              </a:spcBef>
              <a:buNone/>
            </a:pPr>
            <a:endParaRPr lang="en-US" sz="2000" dirty="0"/>
          </a:p>
          <a:p>
            <a:pPr marL="0" indent="0">
              <a:lnSpc>
                <a:spcPct val="120000"/>
              </a:lnSpc>
              <a:spcBef>
                <a:spcPts val="0"/>
              </a:spcBef>
              <a:buNone/>
            </a:pPr>
            <a:endParaRPr lang="en-US" sz="2000" dirty="0"/>
          </a:p>
          <a:p>
            <a:pPr>
              <a:lnSpc>
                <a:spcPct val="120000"/>
              </a:lnSpc>
              <a:spcBef>
                <a:spcPts val="0"/>
              </a:spcBef>
            </a:pPr>
            <a:r>
              <a:rPr lang="en-US" sz="2000" dirty="0" err="1" smtClean="0">
                <a:solidFill>
                  <a:srgbClr val="800000"/>
                </a:solidFill>
              </a:rPr>
              <a:t>Cliquez</a:t>
            </a:r>
            <a:r>
              <a:rPr lang="en-US" sz="2000" dirty="0" smtClean="0">
                <a:solidFill>
                  <a:srgbClr val="800000"/>
                </a:solidFill>
              </a:rPr>
              <a:t> </a:t>
            </a:r>
            <a:r>
              <a:rPr lang="en-US" sz="2000" dirty="0" err="1" smtClean="0">
                <a:solidFill>
                  <a:srgbClr val="800000"/>
                </a:solidFill>
              </a:rPr>
              <a:t>ici</a:t>
            </a:r>
            <a:r>
              <a:rPr lang="en-US" sz="2000" dirty="0" smtClean="0">
                <a:solidFill>
                  <a:srgbClr val="800000"/>
                </a:solidFill>
              </a:rPr>
              <a:t> </a:t>
            </a:r>
            <a:r>
              <a:rPr lang="en-US" sz="2000" dirty="0" smtClean="0"/>
              <a:t>pour </a:t>
            </a:r>
            <a:r>
              <a:rPr lang="en-US" sz="2000" dirty="0" err="1" smtClean="0"/>
              <a:t>vous</a:t>
            </a:r>
            <a:r>
              <a:rPr lang="en-US" sz="2000" dirty="0" smtClean="0"/>
              <a:t> </a:t>
            </a:r>
            <a:r>
              <a:rPr lang="en-US" sz="2000" dirty="0" err="1" smtClean="0"/>
              <a:t>enrégister</a:t>
            </a:r>
            <a:r>
              <a:rPr lang="en-US" sz="2000" dirty="0" smtClean="0"/>
              <a:t> </a:t>
            </a:r>
            <a:r>
              <a:rPr lang="en-US" sz="2000" dirty="0" err="1" smtClean="0"/>
              <a:t>sur</a:t>
            </a:r>
            <a:r>
              <a:rPr lang="en-US" sz="2000" dirty="0" smtClean="0"/>
              <a:t> </a:t>
            </a:r>
            <a:r>
              <a:rPr lang="en-US" sz="2000" dirty="0" err="1" smtClean="0"/>
              <a:t>notre</a:t>
            </a:r>
            <a:r>
              <a:rPr lang="en-US" sz="2000" dirty="0" smtClean="0"/>
              <a:t> </a:t>
            </a:r>
            <a:r>
              <a:rPr lang="en-US" sz="2000" dirty="0" err="1" smtClean="0"/>
              <a:t>appli</a:t>
            </a:r>
            <a:r>
              <a:rPr lang="en-US" sz="2000" dirty="0" smtClean="0"/>
              <a:t> </a:t>
            </a:r>
            <a:r>
              <a:rPr lang="en-US" sz="2000" b="1" i="1" dirty="0" err="1" smtClean="0">
                <a:solidFill>
                  <a:srgbClr val="800000"/>
                </a:solidFill>
              </a:rPr>
              <a:t>JamboMtoto</a:t>
            </a:r>
            <a:r>
              <a:rPr lang="en-US" sz="2000" b="1" i="1" dirty="0" smtClean="0">
                <a:solidFill>
                  <a:srgbClr val="800000"/>
                </a:solidFill>
              </a:rPr>
              <a:t>!</a:t>
            </a:r>
            <a:r>
              <a:rPr lang="en-US" sz="2000" dirty="0" smtClean="0">
                <a:solidFill>
                  <a:srgbClr val="800000"/>
                </a:solidFill>
              </a:rPr>
              <a:t> </a:t>
            </a:r>
          </a:p>
          <a:p>
            <a:pPr marL="0" indent="0">
              <a:lnSpc>
                <a:spcPct val="120000"/>
              </a:lnSpc>
              <a:spcBef>
                <a:spcPts val="0"/>
              </a:spcBef>
              <a:buNone/>
            </a:pPr>
            <a:endParaRPr lang="en-US" sz="2000" dirty="0" smtClean="0">
              <a:solidFill>
                <a:srgbClr val="800000"/>
              </a:solidFill>
            </a:endParaRPr>
          </a:p>
        </p:txBody>
      </p:sp>
      <p:sp>
        <p:nvSpPr>
          <p:cNvPr id="4" name="TextBox 3"/>
          <p:cNvSpPr txBox="1"/>
          <p:nvPr/>
        </p:nvSpPr>
        <p:spPr>
          <a:xfrm>
            <a:off x="142545" y="6126164"/>
            <a:ext cx="8290584" cy="646331"/>
          </a:xfrm>
          <a:prstGeom prst="rect">
            <a:avLst/>
          </a:prstGeom>
          <a:noFill/>
        </p:spPr>
        <p:txBody>
          <a:bodyPr wrap="square" rtlCol="0">
            <a:spAutoFit/>
          </a:bodyPr>
          <a:lstStyle/>
          <a:p>
            <a:r>
              <a:rPr lang="en-US" dirty="0">
                <a:solidFill>
                  <a:srgbClr val="800000"/>
                </a:solidFill>
              </a:rPr>
              <a:t>© un </a:t>
            </a:r>
            <a:r>
              <a:rPr lang="en-US" dirty="0" err="1">
                <a:solidFill>
                  <a:srgbClr val="800000"/>
                </a:solidFill>
              </a:rPr>
              <a:t>produit</a:t>
            </a:r>
            <a:r>
              <a:rPr lang="en-US" dirty="0">
                <a:solidFill>
                  <a:srgbClr val="800000"/>
                </a:solidFill>
              </a:rPr>
              <a:t> de SAHFA   </a:t>
            </a:r>
            <a:r>
              <a:rPr lang="en-US" dirty="0" err="1">
                <a:solidFill>
                  <a:schemeClr val="tx1">
                    <a:lumMod val="50000"/>
                    <a:lumOff val="50000"/>
                  </a:schemeClr>
                </a:solidFill>
              </a:rPr>
              <a:t>Tous</a:t>
            </a:r>
            <a:r>
              <a:rPr lang="en-US" dirty="0">
                <a:solidFill>
                  <a:schemeClr val="tx1">
                    <a:lumMod val="50000"/>
                    <a:lumOff val="50000"/>
                  </a:schemeClr>
                </a:solidFill>
              </a:rPr>
              <a:t> </a:t>
            </a:r>
            <a:r>
              <a:rPr lang="en-US" dirty="0" err="1">
                <a:solidFill>
                  <a:schemeClr val="tx1">
                    <a:lumMod val="50000"/>
                    <a:lumOff val="50000"/>
                  </a:schemeClr>
                </a:solidFill>
              </a:rPr>
              <a:t>droits</a:t>
            </a:r>
            <a:r>
              <a:rPr lang="en-US" dirty="0">
                <a:solidFill>
                  <a:schemeClr val="tx1">
                    <a:lumMod val="50000"/>
                    <a:lumOff val="50000"/>
                  </a:schemeClr>
                </a:solidFill>
              </a:rPr>
              <a:t> </a:t>
            </a:r>
            <a:r>
              <a:rPr lang="en-US" dirty="0" err="1">
                <a:solidFill>
                  <a:schemeClr val="tx1">
                    <a:lumMod val="50000"/>
                    <a:lumOff val="50000"/>
                  </a:schemeClr>
                </a:solidFill>
              </a:rPr>
              <a:t>réservés</a:t>
            </a:r>
            <a:r>
              <a:rPr lang="en-US" dirty="0">
                <a:solidFill>
                  <a:schemeClr val="tx1">
                    <a:lumMod val="50000"/>
                    <a:lumOff val="50000"/>
                  </a:schemeClr>
                </a:solidFill>
              </a:rPr>
              <a:t>. </a:t>
            </a:r>
          </a:p>
          <a:p>
            <a:endParaRPr lang="en-US" dirty="0">
              <a:solidFill>
                <a:srgbClr val="8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2545" y="73840"/>
            <a:ext cx="837142" cy="837142"/>
          </a:xfrm>
          <a:prstGeom prst="rect">
            <a:avLst/>
          </a:prstGeom>
        </p:spPr>
      </p:pic>
    </p:spTree>
    <p:extLst>
      <p:ext uri="{BB962C8B-B14F-4D97-AF65-F5344CB8AC3E}">
        <p14:creationId xmlns:p14="http://schemas.microsoft.com/office/powerpoint/2010/main" val="4174091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142875"/>
            <a:ext cx="8953499" cy="1274763"/>
          </a:xfrm>
        </p:spPr>
        <p:txBody>
          <a:bodyPr>
            <a:noAutofit/>
          </a:bodyPr>
          <a:lstStyle/>
          <a:p>
            <a:r>
              <a:rPr lang="en-US" sz="3600" dirty="0" smtClean="0">
                <a:solidFill>
                  <a:srgbClr val="800000"/>
                </a:solidFill>
              </a:rPr>
              <a:t>Comment ton </a:t>
            </a:r>
            <a:r>
              <a:rPr lang="en-US" sz="3600" dirty="0" err="1" smtClean="0">
                <a:solidFill>
                  <a:srgbClr val="800000"/>
                </a:solidFill>
              </a:rPr>
              <a:t>bébé</a:t>
            </a:r>
            <a:r>
              <a:rPr lang="en-US" sz="3600" dirty="0" smtClean="0">
                <a:solidFill>
                  <a:srgbClr val="800000"/>
                </a:solidFill>
              </a:rPr>
              <a:t>  se </a:t>
            </a:r>
            <a:r>
              <a:rPr lang="en-US" sz="3600" dirty="0" err="1" smtClean="0">
                <a:solidFill>
                  <a:srgbClr val="800000"/>
                </a:solidFill>
              </a:rPr>
              <a:t>développe</a:t>
            </a:r>
            <a:r>
              <a:rPr lang="en-US" sz="3600" dirty="0" smtClean="0">
                <a:solidFill>
                  <a:srgbClr val="800000"/>
                </a:solidFill>
              </a:rPr>
              <a:t> de </a:t>
            </a:r>
            <a:r>
              <a:rPr lang="en-US" sz="3600" dirty="0" err="1" smtClean="0">
                <a:solidFill>
                  <a:srgbClr val="800000"/>
                </a:solidFill>
              </a:rPr>
              <a:t>sa</a:t>
            </a:r>
            <a:r>
              <a:rPr lang="en-US" sz="3600" dirty="0" smtClean="0">
                <a:solidFill>
                  <a:srgbClr val="800000"/>
                </a:solidFill>
              </a:rPr>
              <a:t> naissance </a:t>
            </a:r>
            <a:r>
              <a:rPr lang="en-US" sz="3600" dirty="0" err="1" smtClean="0">
                <a:solidFill>
                  <a:srgbClr val="800000"/>
                </a:solidFill>
              </a:rPr>
              <a:t>à</a:t>
            </a:r>
            <a:r>
              <a:rPr lang="en-US" sz="3600" dirty="0" smtClean="0">
                <a:solidFill>
                  <a:srgbClr val="800000"/>
                </a:solidFill>
              </a:rPr>
              <a:t> </a:t>
            </a:r>
            <a:r>
              <a:rPr lang="en-US" sz="3600" dirty="0" err="1" smtClean="0">
                <a:solidFill>
                  <a:srgbClr val="800000"/>
                </a:solidFill>
              </a:rPr>
              <a:t>deux</a:t>
            </a:r>
            <a:r>
              <a:rPr lang="en-US" sz="3600" dirty="0" smtClean="0">
                <a:solidFill>
                  <a:srgbClr val="800000"/>
                </a:solidFill>
              </a:rPr>
              <a:t> </a:t>
            </a:r>
            <a:r>
              <a:rPr lang="en-US" sz="3600" dirty="0" err="1" smtClean="0">
                <a:solidFill>
                  <a:srgbClr val="800000"/>
                </a:solidFill>
              </a:rPr>
              <a:t>ans</a:t>
            </a:r>
            <a:endParaRPr lang="en-US" sz="3600" dirty="0"/>
          </a:p>
        </p:txBody>
      </p:sp>
      <p:sp>
        <p:nvSpPr>
          <p:cNvPr id="3" name="Content Placeholder 2"/>
          <p:cNvSpPr>
            <a:spLocks noGrp="1"/>
          </p:cNvSpPr>
          <p:nvPr>
            <p:ph idx="1"/>
          </p:nvPr>
        </p:nvSpPr>
        <p:spPr>
          <a:xfrm>
            <a:off x="5508625" y="1417638"/>
            <a:ext cx="3178175" cy="4708526"/>
          </a:xfrm>
        </p:spPr>
        <p:txBody>
          <a:bodyPr>
            <a:normAutofit fontScale="77500" lnSpcReduction="20000"/>
          </a:bodyPr>
          <a:lstStyle/>
          <a:p>
            <a:pPr marL="0" indent="0">
              <a:buNone/>
            </a:pPr>
            <a:endParaRPr lang="en-US" sz="3000" dirty="0" smtClean="0"/>
          </a:p>
          <a:p>
            <a:pPr marL="0" indent="0">
              <a:buNone/>
            </a:pPr>
            <a:r>
              <a:rPr lang="en-US" sz="3300" dirty="0" smtClean="0"/>
              <a:t>Si </a:t>
            </a:r>
            <a:r>
              <a:rPr lang="en-US" sz="3300" dirty="0" err="1" smtClean="0"/>
              <a:t>l’application</a:t>
            </a:r>
            <a:r>
              <a:rPr lang="en-US" sz="3300" dirty="0" smtClean="0"/>
              <a:t> </a:t>
            </a:r>
            <a:r>
              <a:rPr lang="en-US" sz="3300" b="1" i="1" dirty="0" err="1" smtClean="0">
                <a:solidFill>
                  <a:srgbClr val="800000"/>
                </a:solidFill>
              </a:rPr>
              <a:t>JamboMama</a:t>
            </a:r>
            <a:r>
              <a:rPr lang="en-US" sz="3300" b="1" i="1" dirty="0" smtClean="0">
                <a:solidFill>
                  <a:srgbClr val="800000"/>
                </a:solidFill>
              </a:rPr>
              <a:t>!</a:t>
            </a:r>
            <a:r>
              <a:rPr lang="en-US" sz="3300" dirty="0" smtClean="0"/>
              <a:t> </a:t>
            </a:r>
            <a:r>
              <a:rPr lang="en-US" sz="3300" dirty="0" err="1" smtClean="0"/>
              <a:t>vous</a:t>
            </a:r>
            <a:r>
              <a:rPr lang="en-US" sz="3300" dirty="0" smtClean="0"/>
              <a:t> a </a:t>
            </a:r>
            <a:r>
              <a:rPr lang="en-US" sz="3300" dirty="0" err="1" smtClean="0"/>
              <a:t>bien</a:t>
            </a:r>
            <a:r>
              <a:rPr lang="en-US" sz="3300" dirty="0" smtClean="0"/>
              <a:t> </a:t>
            </a:r>
            <a:r>
              <a:rPr lang="en-US" sz="3300" dirty="0" err="1" smtClean="0"/>
              <a:t>plu</a:t>
            </a:r>
            <a:r>
              <a:rPr lang="en-US" sz="3300" dirty="0" smtClean="0"/>
              <a:t> et </a:t>
            </a:r>
            <a:r>
              <a:rPr lang="en-US" sz="3300" dirty="0" err="1" smtClean="0"/>
              <a:t>vous</a:t>
            </a:r>
            <a:r>
              <a:rPr lang="en-US" sz="3300" dirty="0" smtClean="0"/>
              <a:t> </a:t>
            </a:r>
            <a:r>
              <a:rPr lang="en-US" sz="3300" dirty="0" err="1" smtClean="0"/>
              <a:t>avez</a:t>
            </a:r>
            <a:r>
              <a:rPr lang="en-US" sz="3300" dirty="0" smtClean="0"/>
              <a:t> </a:t>
            </a:r>
            <a:r>
              <a:rPr lang="en-US" sz="3300" dirty="0" err="1" smtClean="0"/>
              <a:t>aimé</a:t>
            </a:r>
            <a:r>
              <a:rPr lang="en-US" sz="3300" dirty="0" smtClean="0"/>
              <a:t> </a:t>
            </a:r>
            <a:r>
              <a:rPr lang="en-US" sz="3300" dirty="0" err="1" smtClean="0"/>
              <a:t>cette</a:t>
            </a:r>
            <a:r>
              <a:rPr lang="en-US" sz="3300" dirty="0" smtClean="0"/>
              <a:t> </a:t>
            </a:r>
            <a:r>
              <a:rPr lang="en-US" sz="3300" dirty="0" err="1" smtClean="0"/>
              <a:t>présentation</a:t>
            </a:r>
            <a:r>
              <a:rPr lang="en-US" sz="3300" dirty="0" smtClean="0"/>
              <a:t>, nous </a:t>
            </a:r>
            <a:r>
              <a:rPr lang="en-US" sz="3300" dirty="0" err="1" smtClean="0"/>
              <a:t>allons</a:t>
            </a:r>
            <a:r>
              <a:rPr lang="en-US" sz="3300" dirty="0" smtClean="0"/>
              <a:t> faire </a:t>
            </a:r>
            <a:r>
              <a:rPr lang="en-US" sz="3300" dirty="0" err="1" smtClean="0"/>
              <a:t>une</a:t>
            </a:r>
            <a:r>
              <a:rPr lang="en-US" sz="3300" dirty="0" smtClean="0"/>
              <a:t> </a:t>
            </a:r>
            <a:r>
              <a:rPr lang="en-US" sz="3300" dirty="0" err="1" smtClean="0"/>
              <a:t>autre</a:t>
            </a:r>
            <a:r>
              <a:rPr lang="en-US" sz="3300" dirty="0" smtClean="0"/>
              <a:t> qui </a:t>
            </a:r>
            <a:r>
              <a:rPr lang="en-US" sz="3300" dirty="0" err="1" smtClean="0"/>
              <a:t>vous</a:t>
            </a:r>
            <a:r>
              <a:rPr lang="en-US" sz="3300" dirty="0" smtClean="0"/>
              <a:t> aide </a:t>
            </a:r>
            <a:r>
              <a:rPr lang="en-US" sz="3300" dirty="0" err="1" smtClean="0"/>
              <a:t>à</a:t>
            </a:r>
            <a:r>
              <a:rPr lang="en-US" sz="3300" dirty="0" smtClean="0"/>
              <a:t> </a:t>
            </a:r>
            <a:r>
              <a:rPr lang="en-US" sz="3300" dirty="0" err="1" smtClean="0"/>
              <a:t>bien</a:t>
            </a:r>
            <a:r>
              <a:rPr lang="en-US" sz="3300" dirty="0" smtClean="0"/>
              <a:t> </a:t>
            </a:r>
            <a:r>
              <a:rPr lang="en-US" sz="3300" dirty="0" err="1" smtClean="0"/>
              <a:t>prendre</a:t>
            </a:r>
            <a:r>
              <a:rPr lang="en-US" sz="3300" dirty="0" smtClean="0"/>
              <a:t> </a:t>
            </a:r>
            <a:r>
              <a:rPr lang="en-US" sz="3300" dirty="0" err="1" smtClean="0"/>
              <a:t>soin</a:t>
            </a:r>
            <a:r>
              <a:rPr lang="en-US" sz="3300" dirty="0" smtClean="0"/>
              <a:t> de </a:t>
            </a:r>
            <a:r>
              <a:rPr lang="en-US" sz="3300" dirty="0" err="1" smtClean="0"/>
              <a:t>votre</a:t>
            </a:r>
            <a:r>
              <a:rPr lang="en-US" sz="3300" dirty="0" smtClean="0"/>
              <a:t> </a:t>
            </a:r>
            <a:r>
              <a:rPr lang="en-US" sz="3300" dirty="0" err="1" smtClean="0"/>
              <a:t>bébé</a:t>
            </a:r>
            <a:r>
              <a:rPr lang="en-US" sz="3300" dirty="0" smtClean="0"/>
              <a:t> </a:t>
            </a:r>
            <a:r>
              <a:rPr lang="en-US" sz="3300" dirty="0" err="1" smtClean="0"/>
              <a:t>jusqu’à</a:t>
            </a:r>
            <a:r>
              <a:rPr lang="en-US" sz="3300" dirty="0" smtClean="0"/>
              <a:t> </a:t>
            </a:r>
            <a:r>
              <a:rPr lang="en-US" sz="3300" dirty="0" err="1" smtClean="0"/>
              <a:t>ces</a:t>
            </a:r>
            <a:r>
              <a:rPr lang="en-US" sz="3300" dirty="0" smtClean="0"/>
              <a:t> </a:t>
            </a:r>
            <a:r>
              <a:rPr lang="en-US" sz="3300" dirty="0" err="1" smtClean="0"/>
              <a:t>deux</a:t>
            </a:r>
            <a:r>
              <a:rPr lang="en-US" sz="3300" dirty="0" smtClean="0"/>
              <a:t> ans.</a:t>
            </a:r>
            <a:endParaRPr lang="en-US" sz="3300" dirty="0"/>
          </a:p>
          <a:p>
            <a:endParaRPr lang="en-US" sz="3100" dirty="0" smtClean="0"/>
          </a:p>
          <a:p>
            <a:pPr marL="0" indent="0">
              <a:buNone/>
            </a:pPr>
            <a:r>
              <a:rPr lang="en-US" sz="2300" b="1" dirty="0" err="1" smtClean="0">
                <a:solidFill>
                  <a:srgbClr val="800000"/>
                </a:solidFill>
              </a:rPr>
              <a:t>Ecrire</a:t>
            </a:r>
            <a:r>
              <a:rPr lang="en-US" sz="2300" b="1" dirty="0" smtClean="0">
                <a:solidFill>
                  <a:srgbClr val="800000"/>
                </a:solidFill>
              </a:rPr>
              <a:t> </a:t>
            </a:r>
            <a:r>
              <a:rPr lang="en-US" sz="2300" b="1" dirty="0" err="1" smtClean="0">
                <a:solidFill>
                  <a:srgbClr val="800000"/>
                </a:solidFill>
              </a:rPr>
              <a:t>à</a:t>
            </a:r>
            <a:r>
              <a:rPr lang="en-US" sz="2300" b="1" dirty="0" smtClean="0">
                <a:solidFill>
                  <a:srgbClr val="800000"/>
                </a:solidFill>
              </a:rPr>
              <a:t> : </a:t>
            </a:r>
            <a:r>
              <a:rPr lang="en-US" sz="2300" b="1" dirty="0" err="1" smtClean="0">
                <a:solidFill>
                  <a:srgbClr val="800000"/>
                </a:solidFill>
              </a:rPr>
              <a:t>contact@sahfa.org</a:t>
            </a:r>
            <a:endParaRPr lang="en-US" sz="2300" b="1" dirty="0">
              <a:solidFill>
                <a:srgbClr val="800000"/>
              </a:solidFill>
            </a:endParaRPr>
          </a:p>
          <a:p>
            <a:endParaRPr lang="en-US" dirty="0" smtClean="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1375" y="1357115"/>
            <a:ext cx="4360816" cy="5126142"/>
          </a:xfrm>
          <a:prstGeom prst="rect">
            <a:avLst/>
          </a:prstGeom>
        </p:spPr>
      </p:pic>
      <p:pic>
        <p:nvPicPr>
          <p:cNvPr id="6" name="Picture 5" descr="logo-SAHFA-email-signature cop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19133" y="6126163"/>
            <a:ext cx="2824866" cy="423279"/>
          </a:xfrm>
          <a:prstGeom prst="rect">
            <a:avLst/>
          </a:prstGeom>
        </p:spPr>
      </p:pic>
    </p:spTree>
    <p:extLst>
      <p:ext uri="{BB962C8B-B14F-4D97-AF65-F5344CB8AC3E}">
        <p14:creationId xmlns:p14="http://schemas.microsoft.com/office/powerpoint/2010/main" val="13950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2932" y="508000"/>
            <a:ext cx="7425267" cy="5601984"/>
          </a:xfrm>
        </p:spPr>
        <p:txBody>
          <a:bodyPr/>
          <a:lstStyle/>
          <a:p>
            <a:endParaRPr lang="en-US" dirty="0"/>
          </a:p>
        </p:txBody>
      </p:sp>
      <p:sp>
        <p:nvSpPr>
          <p:cNvPr id="3" name="Subtitle 2"/>
          <p:cNvSpPr>
            <a:spLocks noGrp="1"/>
          </p:cNvSpPr>
          <p:nvPr>
            <p:ph type="subTitle" idx="1"/>
          </p:nvPr>
        </p:nvSpPr>
        <p:spPr>
          <a:xfrm>
            <a:off x="1032933" y="4377697"/>
            <a:ext cx="6739467" cy="1732287"/>
          </a:xfrm>
        </p:spPr>
        <p:txBody>
          <a:bodyPr>
            <a:normAutofit fontScale="55000" lnSpcReduction="20000"/>
          </a:bodyPr>
          <a:lstStyle/>
          <a:p>
            <a:pPr algn="l"/>
            <a:r>
              <a:rPr lang="en-US" dirty="0" err="1">
                <a:solidFill>
                  <a:schemeClr val="tx2">
                    <a:lumMod val="75000"/>
                  </a:schemeClr>
                </a:solidFill>
              </a:rPr>
              <a:t>Votre</a:t>
            </a:r>
            <a:r>
              <a:rPr lang="en-US" dirty="0">
                <a:solidFill>
                  <a:schemeClr val="tx2">
                    <a:lumMod val="75000"/>
                  </a:schemeClr>
                </a:solidFill>
              </a:rPr>
              <a:t> </a:t>
            </a:r>
            <a:r>
              <a:rPr lang="en-US" dirty="0" err="1">
                <a:solidFill>
                  <a:schemeClr val="tx2">
                    <a:lumMod val="75000"/>
                  </a:schemeClr>
                </a:solidFill>
              </a:rPr>
              <a:t>grossesse</a:t>
            </a:r>
            <a:r>
              <a:rPr lang="en-US" dirty="0">
                <a:solidFill>
                  <a:schemeClr val="tx2">
                    <a:lumMod val="75000"/>
                  </a:schemeClr>
                </a:solidFill>
              </a:rPr>
              <a:t> commence </a:t>
            </a:r>
            <a:r>
              <a:rPr lang="en-US" dirty="0" err="1">
                <a:solidFill>
                  <a:schemeClr val="tx2">
                    <a:lumMod val="75000"/>
                  </a:schemeClr>
                </a:solidFill>
              </a:rPr>
              <a:t>lorsque</a:t>
            </a:r>
            <a:r>
              <a:rPr lang="en-US" dirty="0">
                <a:solidFill>
                  <a:schemeClr val="tx2">
                    <a:lumMod val="75000"/>
                  </a:schemeClr>
                </a:solidFill>
              </a:rPr>
              <a:t>, pendant </a:t>
            </a:r>
            <a:r>
              <a:rPr lang="en-US" dirty="0" err="1">
                <a:solidFill>
                  <a:schemeClr val="tx2">
                    <a:lumMod val="75000"/>
                  </a:schemeClr>
                </a:solidFill>
              </a:rPr>
              <a:t>l'acte</a:t>
            </a:r>
            <a:r>
              <a:rPr lang="en-US" dirty="0">
                <a:solidFill>
                  <a:schemeClr val="tx2">
                    <a:lumMod val="75000"/>
                  </a:schemeClr>
                </a:solidFill>
              </a:rPr>
              <a:t> </a:t>
            </a:r>
            <a:r>
              <a:rPr lang="en-US" dirty="0" err="1">
                <a:solidFill>
                  <a:schemeClr val="tx2">
                    <a:lumMod val="75000"/>
                  </a:schemeClr>
                </a:solidFill>
              </a:rPr>
              <a:t>sexuel</a:t>
            </a:r>
            <a:r>
              <a:rPr lang="en-US" dirty="0">
                <a:solidFill>
                  <a:schemeClr val="tx2">
                    <a:lumMod val="75000"/>
                  </a:schemeClr>
                </a:solidFill>
              </a:rPr>
              <a:t>, le </a:t>
            </a:r>
            <a:r>
              <a:rPr lang="en-US" dirty="0" err="1">
                <a:solidFill>
                  <a:schemeClr val="tx2">
                    <a:lumMod val="75000"/>
                  </a:schemeClr>
                </a:solidFill>
              </a:rPr>
              <a:t>sperme</a:t>
            </a:r>
            <a:r>
              <a:rPr lang="en-US" dirty="0">
                <a:solidFill>
                  <a:schemeClr val="tx2">
                    <a:lumMod val="75000"/>
                  </a:schemeClr>
                </a:solidFill>
              </a:rPr>
              <a:t> de </a:t>
            </a:r>
            <a:r>
              <a:rPr lang="en-US" dirty="0" err="1">
                <a:solidFill>
                  <a:schemeClr val="tx2">
                    <a:lumMod val="75000"/>
                  </a:schemeClr>
                </a:solidFill>
              </a:rPr>
              <a:t>l'homme</a:t>
            </a:r>
            <a:r>
              <a:rPr lang="en-US" dirty="0">
                <a:solidFill>
                  <a:schemeClr val="tx2">
                    <a:lumMod val="75000"/>
                  </a:schemeClr>
                </a:solidFill>
              </a:rPr>
              <a:t> </a:t>
            </a:r>
            <a:r>
              <a:rPr lang="en-US" dirty="0" err="1">
                <a:solidFill>
                  <a:schemeClr val="tx2">
                    <a:lumMod val="75000"/>
                  </a:schemeClr>
                </a:solidFill>
              </a:rPr>
              <a:t>féconde</a:t>
            </a:r>
            <a:r>
              <a:rPr lang="en-US" dirty="0">
                <a:solidFill>
                  <a:schemeClr val="tx2">
                    <a:lumMod val="75000"/>
                  </a:schemeClr>
                </a:solidFill>
              </a:rPr>
              <a:t> un ovule </a:t>
            </a:r>
            <a:r>
              <a:rPr lang="en-US" dirty="0" err="1">
                <a:solidFill>
                  <a:schemeClr val="tx2">
                    <a:lumMod val="75000"/>
                  </a:schemeClr>
                </a:solidFill>
              </a:rPr>
              <a:t>dans</a:t>
            </a:r>
            <a:r>
              <a:rPr lang="en-US" dirty="0">
                <a:solidFill>
                  <a:schemeClr val="tx2">
                    <a:lumMod val="75000"/>
                  </a:schemeClr>
                </a:solidFill>
              </a:rPr>
              <a:t> </a:t>
            </a:r>
            <a:r>
              <a:rPr lang="en-US" dirty="0" err="1">
                <a:solidFill>
                  <a:schemeClr val="tx2">
                    <a:lumMod val="75000"/>
                  </a:schemeClr>
                </a:solidFill>
              </a:rPr>
              <a:t>votre</a:t>
            </a:r>
            <a:r>
              <a:rPr lang="en-US" dirty="0">
                <a:solidFill>
                  <a:schemeClr val="tx2">
                    <a:lumMod val="75000"/>
                  </a:schemeClr>
                </a:solidFill>
              </a:rPr>
              <a:t> </a:t>
            </a:r>
            <a:r>
              <a:rPr lang="en-US" dirty="0" err="1">
                <a:solidFill>
                  <a:schemeClr val="tx2">
                    <a:lumMod val="75000"/>
                  </a:schemeClr>
                </a:solidFill>
              </a:rPr>
              <a:t>utérus</a:t>
            </a:r>
            <a:r>
              <a:rPr lang="en-US" dirty="0">
                <a:solidFill>
                  <a:schemeClr val="tx2">
                    <a:lumMod val="75000"/>
                  </a:schemeClr>
                </a:solidFill>
              </a:rPr>
              <a:t>. Nous </a:t>
            </a:r>
            <a:r>
              <a:rPr lang="en-US" dirty="0" err="1">
                <a:solidFill>
                  <a:schemeClr val="tx2">
                    <a:lumMod val="75000"/>
                  </a:schemeClr>
                </a:solidFill>
              </a:rPr>
              <a:t>appelons</a:t>
            </a:r>
            <a:r>
              <a:rPr lang="en-US" dirty="0">
                <a:solidFill>
                  <a:schemeClr val="tx2">
                    <a:lumMod val="75000"/>
                  </a:schemeClr>
                </a:solidFill>
              </a:rPr>
              <a:t> </a:t>
            </a:r>
            <a:r>
              <a:rPr lang="en-US" dirty="0" err="1">
                <a:solidFill>
                  <a:schemeClr val="tx2">
                    <a:lumMod val="75000"/>
                  </a:schemeClr>
                </a:solidFill>
              </a:rPr>
              <a:t>cela</a:t>
            </a:r>
            <a:r>
              <a:rPr lang="en-US" dirty="0">
                <a:solidFill>
                  <a:schemeClr val="tx2">
                    <a:lumMod val="75000"/>
                  </a:schemeClr>
                </a:solidFill>
              </a:rPr>
              <a:t> la conception. </a:t>
            </a:r>
            <a:r>
              <a:rPr lang="en-US" dirty="0" err="1">
                <a:solidFill>
                  <a:schemeClr val="tx2">
                    <a:lumMod val="75000"/>
                  </a:schemeClr>
                </a:solidFill>
              </a:rPr>
              <a:t>Une</a:t>
            </a:r>
            <a:r>
              <a:rPr lang="en-US" dirty="0">
                <a:solidFill>
                  <a:schemeClr val="tx2">
                    <a:lumMod val="75000"/>
                  </a:schemeClr>
                </a:solidFill>
              </a:rPr>
              <a:t> </a:t>
            </a:r>
            <a:r>
              <a:rPr lang="en-US" dirty="0" err="1">
                <a:solidFill>
                  <a:schemeClr val="tx2">
                    <a:lumMod val="75000"/>
                  </a:schemeClr>
                </a:solidFill>
              </a:rPr>
              <a:t>fois</a:t>
            </a:r>
            <a:r>
              <a:rPr lang="en-US" dirty="0">
                <a:solidFill>
                  <a:schemeClr val="tx2">
                    <a:lumMod val="75000"/>
                  </a:schemeClr>
                </a:solidFill>
              </a:rPr>
              <a:t> </a:t>
            </a:r>
            <a:r>
              <a:rPr lang="en-US" dirty="0" err="1">
                <a:solidFill>
                  <a:schemeClr val="tx2">
                    <a:lumMod val="75000"/>
                  </a:schemeClr>
                </a:solidFill>
              </a:rPr>
              <a:t>fécondé</a:t>
            </a:r>
            <a:r>
              <a:rPr lang="en-US" dirty="0">
                <a:solidFill>
                  <a:schemeClr val="tx2">
                    <a:lumMod val="75000"/>
                  </a:schemeClr>
                </a:solidFill>
              </a:rPr>
              <a:t>, </a:t>
            </a:r>
            <a:r>
              <a:rPr lang="en-US" dirty="0" err="1">
                <a:solidFill>
                  <a:schemeClr val="tx2">
                    <a:lumMod val="75000"/>
                  </a:schemeClr>
                </a:solidFill>
              </a:rPr>
              <a:t>l'ovule</a:t>
            </a:r>
            <a:r>
              <a:rPr lang="en-US" dirty="0">
                <a:solidFill>
                  <a:schemeClr val="tx2">
                    <a:lumMod val="75000"/>
                  </a:schemeClr>
                </a:solidFill>
              </a:rPr>
              <a:t> commence </a:t>
            </a:r>
            <a:r>
              <a:rPr lang="en-US" dirty="0" err="1">
                <a:solidFill>
                  <a:schemeClr val="tx2">
                    <a:lumMod val="75000"/>
                  </a:schemeClr>
                </a:solidFill>
              </a:rPr>
              <a:t>à</a:t>
            </a:r>
            <a:r>
              <a:rPr lang="en-US" dirty="0">
                <a:solidFill>
                  <a:schemeClr val="tx2">
                    <a:lumMod val="75000"/>
                  </a:schemeClr>
                </a:solidFill>
              </a:rPr>
              <a:t> se </a:t>
            </a:r>
            <a:r>
              <a:rPr lang="en-US" dirty="0" err="1">
                <a:solidFill>
                  <a:schemeClr val="tx2">
                    <a:lumMod val="75000"/>
                  </a:schemeClr>
                </a:solidFill>
              </a:rPr>
              <a:t>diviser</a:t>
            </a:r>
            <a:r>
              <a:rPr lang="en-US" dirty="0">
                <a:solidFill>
                  <a:schemeClr val="tx2">
                    <a:lumMod val="75000"/>
                  </a:schemeClr>
                </a:solidFill>
              </a:rPr>
              <a:t> en </a:t>
            </a:r>
            <a:r>
              <a:rPr lang="en-US" dirty="0" err="1">
                <a:solidFill>
                  <a:schemeClr val="tx2">
                    <a:lumMod val="75000"/>
                  </a:schemeClr>
                </a:solidFill>
              </a:rPr>
              <a:t>plusieurs</a:t>
            </a:r>
            <a:r>
              <a:rPr lang="en-US" dirty="0">
                <a:solidFill>
                  <a:schemeClr val="tx2">
                    <a:lumMod val="75000"/>
                  </a:schemeClr>
                </a:solidFill>
              </a:rPr>
              <a:t> cellules. On </a:t>
            </a:r>
            <a:r>
              <a:rPr lang="en-US" dirty="0" err="1">
                <a:solidFill>
                  <a:schemeClr val="tx2">
                    <a:lumMod val="75000"/>
                  </a:schemeClr>
                </a:solidFill>
              </a:rPr>
              <a:t>compte</a:t>
            </a:r>
            <a:r>
              <a:rPr lang="en-US" dirty="0">
                <a:solidFill>
                  <a:schemeClr val="tx2">
                    <a:lumMod val="75000"/>
                  </a:schemeClr>
                </a:solidFill>
              </a:rPr>
              <a:t> 40 </a:t>
            </a:r>
            <a:r>
              <a:rPr lang="en-US" dirty="0" err="1">
                <a:solidFill>
                  <a:schemeClr val="tx2">
                    <a:lumMod val="75000"/>
                  </a:schemeClr>
                </a:solidFill>
              </a:rPr>
              <a:t>semaines</a:t>
            </a:r>
            <a:r>
              <a:rPr lang="en-US" dirty="0">
                <a:solidFill>
                  <a:schemeClr val="tx2">
                    <a:lumMod val="75000"/>
                  </a:schemeClr>
                </a:solidFill>
              </a:rPr>
              <a:t> </a:t>
            </a:r>
            <a:r>
              <a:rPr lang="en-US" dirty="0" err="1">
                <a:solidFill>
                  <a:schemeClr val="tx2">
                    <a:lumMod val="75000"/>
                  </a:schemeClr>
                </a:solidFill>
              </a:rPr>
              <a:t>à</a:t>
            </a:r>
            <a:r>
              <a:rPr lang="en-US" dirty="0">
                <a:solidFill>
                  <a:schemeClr val="tx2">
                    <a:lumMod val="75000"/>
                  </a:schemeClr>
                </a:solidFill>
              </a:rPr>
              <a:t> </a:t>
            </a:r>
            <a:r>
              <a:rPr lang="en-US" dirty="0" err="1">
                <a:solidFill>
                  <a:schemeClr val="tx2">
                    <a:lumMod val="75000"/>
                  </a:schemeClr>
                </a:solidFill>
              </a:rPr>
              <a:t>partir</a:t>
            </a:r>
            <a:r>
              <a:rPr lang="en-US" dirty="0">
                <a:solidFill>
                  <a:schemeClr val="tx2">
                    <a:lumMod val="75000"/>
                  </a:schemeClr>
                </a:solidFill>
              </a:rPr>
              <a:t> de la conception, </a:t>
            </a:r>
            <a:r>
              <a:rPr lang="en-US" dirty="0" err="1">
                <a:solidFill>
                  <a:schemeClr val="tx2">
                    <a:lumMod val="75000"/>
                  </a:schemeClr>
                </a:solidFill>
              </a:rPr>
              <a:t>mais</a:t>
            </a:r>
            <a:r>
              <a:rPr lang="en-US" dirty="0">
                <a:solidFill>
                  <a:schemeClr val="tx2">
                    <a:lumMod val="75000"/>
                  </a:schemeClr>
                </a:solidFill>
              </a:rPr>
              <a:t> </a:t>
            </a:r>
            <a:r>
              <a:rPr lang="en-US" dirty="0" err="1">
                <a:solidFill>
                  <a:schemeClr val="tx2">
                    <a:lumMod val="75000"/>
                  </a:schemeClr>
                </a:solidFill>
              </a:rPr>
              <a:t>ce</a:t>
            </a:r>
            <a:r>
              <a:rPr lang="en-US" dirty="0">
                <a:solidFill>
                  <a:schemeClr val="tx2">
                    <a:lumMod val="75000"/>
                  </a:schemeClr>
                </a:solidFill>
              </a:rPr>
              <a:t> </a:t>
            </a:r>
            <a:r>
              <a:rPr lang="en-US" dirty="0" err="1">
                <a:solidFill>
                  <a:schemeClr val="tx2">
                    <a:lumMod val="75000"/>
                  </a:schemeClr>
                </a:solidFill>
              </a:rPr>
              <a:t>n'est</a:t>
            </a:r>
            <a:r>
              <a:rPr lang="en-US" dirty="0">
                <a:solidFill>
                  <a:schemeClr val="tx2">
                    <a:lumMod val="75000"/>
                  </a:schemeClr>
                </a:solidFill>
              </a:rPr>
              <a:t> pas </a:t>
            </a:r>
            <a:r>
              <a:rPr lang="en-US" dirty="0" err="1">
                <a:solidFill>
                  <a:schemeClr val="tx2">
                    <a:lumMod val="75000"/>
                  </a:schemeClr>
                </a:solidFill>
              </a:rPr>
              <a:t>si</a:t>
            </a:r>
            <a:r>
              <a:rPr lang="en-US" dirty="0">
                <a:solidFill>
                  <a:schemeClr val="tx2">
                    <a:lumMod val="75000"/>
                  </a:schemeClr>
                </a:solidFill>
              </a:rPr>
              <a:t> </a:t>
            </a:r>
            <a:r>
              <a:rPr lang="en-US" dirty="0" smtClean="0">
                <a:solidFill>
                  <a:schemeClr val="tx2">
                    <a:lumMod val="75000"/>
                  </a:schemeClr>
                </a:solidFill>
              </a:rPr>
              <a:t>précis. </a:t>
            </a:r>
            <a:endParaRPr lang="en-US" dirty="0">
              <a:solidFill>
                <a:schemeClr val="tx2">
                  <a:lumMod val="75000"/>
                </a:schemeClr>
              </a:solidFill>
            </a:endParaRPr>
          </a:p>
          <a:p>
            <a:pPr algn="l"/>
            <a:r>
              <a:rPr lang="en-US" dirty="0">
                <a:solidFill>
                  <a:schemeClr val="tx2">
                    <a:lumMod val="75000"/>
                  </a:schemeClr>
                </a:solidFill>
              </a:rPr>
              <a:t>Le placenta qui </a:t>
            </a:r>
            <a:r>
              <a:rPr lang="en-US" dirty="0" err="1">
                <a:solidFill>
                  <a:schemeClr val="tx2">
                    <a:lumMod val="75000"/>
                  </a:schemeClr>
                </a:solidFill>
              </a:rPr>
              <a:t>nourrit</a:t>
            </a:r>
            <a:r>
              <a:rPr lang="en-US" dirty="0">
                <a:solidFill>
                  <a:schemeClr val="tx2">
                    <a:lumMod val="75000"/>
                  </a:schemeClr>
                </a:solidFill>
              </a:rPr>
              <a:t> le </a:t>
            </a:r>
            <a:r>
              <a:rPr lang="en-US" dirty="0" err="1">
                <a:solidFill>
                  <a:schemeClr val="tx2">
                    <a:lumMod val="75000"/>
                  </a:schemeClr>
                </a:solidFill>
              </a:rPr>
              <a:t>bébé</a:t>
            </a:r>
            <a:r>
              <a:rPr lang="en-US" dirty="0">
                <a:solidFill>
                  <a:schemeClr val="tx2">
                    <a:lumMod val="75000"/>
                  </a:schemeClr>
                </a:solidFill>
              </a:rPr>
              <a:t> commence </a:t>
            </a:r>
            <a:r>
              <a:rPr lang="en-US" dirty="0" err="1">
                <a:solidFill>
                  <a:schemeClr val="tx2">
                    <a:lumMod val="75000"/>
                  </a:schemeClr>
                </a:solidFill>
              </a:rPr>
              <a:t>également</a:t>
            </a:r>
            <a:r>
              <a:rPr lang="en-US" dirty="0">
                <a:solidFill>
                  <a:schemeClr val="tx2">
                    <a:lumMod val="75000"/>
                  </a:schemeClr>
                </a:solidFill>
              </a:rPr>
              <a:t> </a:t>
            </a:r>
            <a:r>
              <a:rPr lang="en-US" dirty="0" err="1">
                <a:solidFill>
                  <a:schemeClr val="tx2">
                    <a:lumMod val="75000"/>
                  </a:schemeClr>
                </a:solidFill>
              </a:rPr>
              <a:t>à</a:t>
            </a:r>
            <a:r>
              <a:rPr lang="en-US" dirty="0">
                <a:solidFill>
                  <a:schemeClr val="tx2">
                    <a:lumMod val="75000"/>
                  </a:schemeClr>
                </a:solidFill>
              </a:rPr>
              <a:t> se </a:t>
            </a:r>
            <a:r>
              <a:rPr lang="en-US" dirty="0" err="1">
                <a:solidFill>
                  <a:schemeClr val="tx2">
                    <a:lumMod val="75000"/>
                  </a:schemeClr>
                </a:solidFill>
              </a:rPr>
              <a:t>développer</a:t>
            </a:r>
            <a:r>
              <a:rPr lang="en-US" dirty="0">
                <a:solidFill>
                  <a:schemeClr val="tx2">
                    <a:lumMod val="75000"/>
                  </a:schemeClr>
                </a:solidFill>
              </a:rPr>
              <a:t> </a:t>
            </a:r>
            <a:r>
              <a:rPr lang="en-US" dirty="0" err="1">
                <a:solidFill>
                  <a:schemeClr val="tx2">
                    <a:lumMod val="75000"/>
                  </a:schemeClr>
                </a:solidFill>
              </a:rPr>
              <a:t>immédiatement</a:t>
            </a:r>
            <a:r>
              <a:rPr lang="en-US" dirty="0">
                <a:solidFill>
                  <a:schemeClr val="tx2">
                    <a:lumMod val="75000"/>
                  </a:schemeClr>
                </a:solidFill>
              </a:rPr>
              <a:t>.</a:t>
            </a:r>
          </a:p>
        </p:txBody>
      </p:sp>
      <p:pic>
        <p:nvPicPr>
          <p:cNvPr id="4" name="Picture 3"/>
          <p:cNvPicPr>
            <a:picLocks noChangeAspect="1"/>
          </p:cNvPicPr>
          <p:nvPr/>
        </p:nvPicPr>
        <p:blipFill>
          <a:blip r:embed="rId3"/>
          <a:stretch>
            <a:fillRect/>
          </a:stretch>
        </p:blipFill>
        <p:spPr>
          <a:xfrm>
            <a:off x="1185333" y="913961"/>
            <a:ext cx="5926668" cy="3463736"/>
          </a:xfrm>
          <a:prstGeom prst="rect">
            <a:avLst/>
          </a:prstGeom>
        </p:spPr>
      </p:pic>
      <p:sp>
        <p:nvSpPr>
          <p:cNvPr id="5" name="TextBox 4"/>
          <p:cNvSpPr txBox="1"/>
          <p:nvPr/>
        </p:nvSpPr>
        <p:spPr>
          <a:xfrm>
            <a:off x="1185332" y="343257"/>
            <a:ext cx="6587067" cy="523220"/>
          </a:xfrm>
          <a:prstGeom prst="rect">
            <a:avLst/>
          </a:prstGeom>
          <a:noFill/>
        </p:spPr>
        <p:txBody>
          <a:bodyPr wrap="square" rtlCol="0">
            <a:spAutoFit/>
          </a:bodyPr>
          <a:lstStyle/>
          <a:p>
            <a:r>
              <a:rPr lang="en-US" sz="2800" b="1" dirty="0" smtClean="0">
                <a:solidFill>
                  <a:srgbClr val="800000"/>
                </a:solidFill>
              </a:rPr>
              <a:t>Tout </a:t>
            </a:r>
            <a:r>
              <a:rPr lang="en-US" sz="2800" b="1" dirty="0" err="1" smtClean="0">
                <a:solidFill>
                  <a:srgbClr val="800000"/>
                </a:solidFill>
              </a:rPr>
              <a:t>sur</a:t>
            </a:r>
            <a:r>
              <a:rPr lang="en-US" sz="2800" b="1" dirty="0" smtClean="0">
                <a:solidFill>
                  <a:srgbClr val="800000"/>
                </a:solidFill>
              </a:rPr>
              <a:t> </a:t>
            </a:r>
            <a:r>
              <a:rPr lang="en-US" sz="2800" b="1" dirty="0" err="1" smtClean="0">
                <a:solidFill>
                  <a:srgbClr val="800000"/>
                </a:solidFill>
              </a:rPr>
              <a:t>votre</a:t>
            </a:r>
            <a:r>
              <a:rPr lang="en-US" sz="2800" b="1" dirty="0" smtClean="0">
                <a:solidFill>
                  <a:srgbClr val="800000"/>
                </a:solidFill>
              </a:rPr>
              <a:t> </a:t>
            </a:r>
            <a:r>
              <a:rPr lang="en-US" sz="2800" b="1" dirty="0" err="1" smtClean="0">
                <a:solidFill>
                  <a:srgbClr val="800000"/>
                </a:solidFill>
              </a:rPr>
              <a:t>bébé</a:t>
            </a:r>
            <a:r>
              <a:rPr lang="en-US" sz="2800" b="1" dirty="0" smtClean="0">
                <a:solidFill>
                  <a:srgbClr val="800000"/>
                </a:solidFill>
              </a:rPr>
              <a:t>:  </a:t>
            </a:r>
            <a:r>
              <a:rPr lang="en-US" sz="2800" b="1" dirty="0" smtClean="0">
                <a:solidFill>
                  <a:srgbClr val="800000"/>
                </a:solidFill>
              </a:rPr>
              <a:t>le </a:t>
            </a:r>
            <a:r>
              <a:rPr lang="en-US" sz="2800" b="1" dirty="0" smtClean="0">
                <a:solidFill>
                  <a:srgbClr val="800000"/>
                </a:solidFill>
              </a:rPr>
              <a:t>commencement</a:t>
            </a:r>
            <a:endParaRPr lang="en-US" sz="2800" b="1" dirty="0">
              <a:solidFill>
                <a:srgbClr val="800000"/>
              </a:solidFill>
            </a:endParaRPr>
          </a:p>
        </p:txBody>
      </p:sp>
      <p:pic>
        <p:nvPicPr>
          <p:cNvPr id="7" name="Picture 6"/>
          <p:cNvPicPr>
            <a:picLocks noChangeAspect="1"/>
          </p:cNvPicPr>
          <p:nvPr/>
        </p:nvPicPr>
        <p:blipFill>
          <a:blip r:embed="rId4"/>
          <a:stretch>
            <a:fillRect/>
          </a:stretch>
        </p:blipFill>
        <p:spPr>
          <a:xfrm>
            <a:off x="321733" y="6329360"/>
            <a:ext cx="2573867" cy="4316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0"/>
            <a:ext cx="837142" cy="837142"/>
          </a:xfrm>
          <a:prstGeom prst="rect">
            <a:avLst/>
          </a:prstGeom>
        </p:spPr>
      </p:pic>
    </p:spTree>
    <p:extLst>
      <p:ext uri="{BB962C8B-B14F-4D97-AF65-F5344CB8AC3E}">
        <p14:creationId xmlns:p14="http://schemas.microsoft.com/office/powerpoint/2010/main" val="330057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1124094"/>
            <a:ext cx="6045201" cy="5069176"/>
          </a:xfrm>
        </p:spPr>
        <p:txBody>
          <a:bodyPr/>
          <a:lstStyle/>
          <a:p>
            <a:r>
              <a:rPr lang="en-US" dirty="0" smtClean="0"/>
              <a:t>4</a:t>
            </a:r>
            <a:endParaRPr lang="en-US" dirty="0"/>
          </a:p>
        </p:txBody>
      </p:sp>
      <p:pic>
        <p:nvPicPr>
          <p:cNvPr id="7" name="Content Placeholder 6"/>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71599" y="614065"/>
            <a:ext cx="5926667" cy="5069175"/>
          </a:xfrm>
        </p:spPr>
      </p:pic>
      <p:sp>
        <p:nvSpPr>
          <p:cNvPr id="3" name="TextBox 2"/>
          <p:cNvSpPr txBox="1"/>
          <p:nvPr/>
        </p:nvSpPr>
        <p:spPr>
          <a:xfrm>
            <a:off x="1219198" y="152400"/>
            <a:ext cx="7727049" cy="830997"/>
          </a:xfrm>
          <a:prstGeom prst="rect">
            <a:avLst/>
          </a:prstGeom>
          <a:noFill/>
        </p:spPr>
        <p:txBody>
          <a:bodyPr wrap="square" rtlCol="0">
            <a:spAutoFit/>
          </a:bodyPr>
          <a:lstStyle/>
          <a:p>
            <a:r>
              <a:rPr lang="en-US" dirty="0" smtClean="0"/>
              <a:t> </a:t>
            </a:r>
            <a:r>
              <a:rPr lang="en-US" sz="2400" dirty="0" smtClean="0"/>
              <a:t>Comment se </a:t>
            </a:r>
            <a:r>
              <a:rPr lang="en-US" sz="2400" dirty="0" err="1" smtClean="0"/>
              <a:t>développe</a:t>
            </a:r>
            <a:r>
              <a:rPr lang="en-US" sz="2400" dirty="0" smtClean="0"/>
              <a:t> </a:t>
            </a:r>
            <a:r>
              <a:rPr lang="en-US" sz="2400" dirty="0" err="1" smtClean="0"/>
              <a:t>votre</a:t>
            </a:r>
            <a:r>
              <a:rPr lang="en-US" sz="2400" dirty="0" smtClean="0"/>
              <a:t> enfant </a:t>
            </a:r>
            <a:r>
              <a:rPr lang="en-US" sz="2400" dirty="0" err="1" smtClean="0"/>
              <a:t>à</a:t>
            </a:r>
            <a:r>
              <a:rPr lang="en-US" sz="2400" dirty="0" smtClean="0"/>
              <a:t> </a:t>
            </a:r>
            <a:r>
              <a:rPr lang="en-US" sz="2400" dirty="0" err="1" smtClean="0"/>
              <a:t>naître</a:t>
            </a:r>
            <a:r>
              <a:rPr lang="en-US" sz="2400" dirty="0" smtClean="0"/>
              <a:t>:  </a:t>
            </a:r>
            <a:r>
              <a:rPr lang="en-US" sz="2400" dirty="0" smtClean="0"/>
              <a:t>4 </a:t>
            </a:r>
            <a:r>
              <a:rPr lang="en-US" sz="2400" dirty="0" err="1" smtClean="0"/>
              <a:t>semaines</a:t>
            </a:r>
            <a:r>
              <a:rPr lang="en-US" sz="2400" dirty="0" smtClean="0"/>
              <a:t> 													 (un </a:t>
            </a:r>
            <a:r>
              <a:rPr lang="en-US" sz="2400" dirty="0" err="1" smtClean="0"/>
              <a:t>mois</a:t>
            </a:r>
            <a:r>
              <a:rPr lang="en-US" sz="2400" dirty="0" smtClean="0"/>
              <a:t>) </a:t>
            </a:r>
            <a:endParaRPr lang="en-US" sz="2400" dirty="0">
              <a:solidFill>
                <a:schemeClr val="bg1"/>
              </a:solidFill>
            </a:endParaRPr>
          </a:p>
        </p:txBody>
      </p:sp>
      <p:sp>
        <p:nvSpPr>
          <p:cNvPr id="4" name="TextBox 3"/>
          <p:cNvSpPr txBox="1"/>
          <p:nvPr/>
        </p:nvSpPr>
        <p:spPr>
          <a:xfrm>
            <a:off x="1219199" y="5672668"/>
            <a:ext cx="7382933" cy="923330"/>
          </a:xfrm>
          <a:prstGeom prst="rect">
            <a:avLst/>
          </a:prstGeom>
          <a:noFill/>
        </p:spPr>
        <p:txBody>
          <a:bodyPr wrap="square" rtlCol="0">
            <a:spAutoFit/>
          </a:bodyPr>
          <a:lstStyle/>
          <a:p>
            <a:r>
              <a:rPr lang="fr-CH" dirty="0"/>
              <a:t>Maintenant, </a:t>
            </a:r>
            <a:r>
              <a:rPr lang="fr-CH" dirty="0" smtClean="0"/>
              <a:t>son </a:t>
            </a:r>
            <a:r>
              <a:rPr lang="fr-CH" dirty="0"/>
              <a:t>visage et son </a:t>
            </a:r>
            <a:r>
              <a:rPr lang="fr-CH" dirty="0" smtClean="0"/>
              <a:t>cou commencent à se former. </a:t>
            </a:r>
            <a:r>
              <a:rPr lang="fr-CH" dirty="0"/>
              <a:t>Le cœur et les veines continuent de se développer. Les poumons, l'estomac et le foie commencent également à se développer.</a:t>
            </a:r>
          </a:p>
        </p:txBody>
      </p:sp>
      <p:pic>
        <p:nvPicPr>
          <p:cNvPr id="8" name="Picture 7"/>
          <p:cNvPicPr>
            <a:picLocks noChangeAspect="1"/>
          </p:cNvPicPr>
          <p:nvPr/>
        </p:nvPicPr>
        <p:blipFill>
          <a:blip r:embed="rId4"/>
          <a:stretch>
            <a:fillRect/>
          </a:stretch>
        </p:blipFill>
        <p:spPr>
          <a:xfrm>
            <a:off x="6482724" y="6329360"/>
            <a:ext cx="2463524" cy="3635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1733" y="321734"/>
            <a:ext cx="837142" cy="837142"/>
          </a:xfrm>
          <a:prstGeom prst="rect">
            <a:avLst/>
          </a:prstGeom>
        </p:spPr>
      </p:pic>
    </p:spTree>
    <p:extLst>
      <p:ext uri="{BB962C8B-B14F-4D97-AF65-F5344CB8AC3E}">
        <p14:creationId xmlns:p14="http://schemas.microsoft.com/office/powerpoint/2010/main" val="165350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374" y="274638"/>
            <a:ext cx="8302626" cy="436562"/>
          </a:xfrm>
        </p:spPr>
        <p:txBody>
          <a:bodyPr>
            <a:noAutofit/>
          </a:bodyPr>
          <a:lstStyle/>
          <a:p>
            <a:pPr algn="l"/>
            <a:r>
              <a:rPr lang="en-US" sz="3200" dirty="0" err="1" smtClean="0"/>
              <a:t>CComment</a:t>
            </a:r>
            <a:r>
              <a:rPr lang="en-US" sz="3200" dirty="0" smtClean="0"/>
              <a:t> </a:t>
            </a:r>
            <a:r>
              <a:rPr lang="en-US" sz="3200" dirty="0" err="1" smtClean="0"/>
              <a:t>votre</a:t>
            </a:r>
            <a:r>
              <a:rPr lang="en-US" sz="3200" dirty="0" smtClean="0"/>
              <a:t> </a:t>
            </a:r>
            <a:r>
              <a:rPr lang="en-US" sz="3200" dirty="0" err="1"/>
              <a:t>bébé</a:t>
            </a:r>
            <a:r>
              <a:rPr lang="en-US" sz="3200" dirty="0"/>
              <a:t> </a:t>
            </a:r>
            <a:r>
              <a:rPr lang="en-US" sz="3200" dirty="0" smtClean="0"/>
              <a:t>se </a:t>
            </a:r>
            <a:r>
              <a:rPr lang="en-US" sz="3200" dirty="0" err="1" smtClean="0"/>
              <a:t>développe</a:t>
            </a:r>
            <a:r>
              <a:rPr lang="en-US" sz="3200" dirty="0" smtClean="0"/>
              <a:t>:</a:t>
            </a:r>
            <a:r>
              <a:rPr lang="en-US" sz="3200" dirty="0"/>
              <a:t> </a:t>
            </a:r>
            <a:r>
              <a:rPr lang="en-US" sz="3200" dirty="0" smtClean="0"/>
              <a:t>8 </a:t>
            </a:r>
            <a:r>
              <a:rPr lang="en-US" sz="3200" dirty="0" err="1" smtClean="0"/>
              <a:t>semaines</a:t>
            </a:r>
            <a:r>
              <a:rPr lang="en-US" sz="3200" dirty="0" smtClean="0"/>
              <a:t> </a:t>
            </a:r>
            <a:endParaRPr lang="en-US" sz="3200"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83784" y="955187"/>
            <a:ext cx="6032791" cy="4192790"/>
          </a:xfrm>
        </p:spPr>
      </p:pic>
      <p:sp>
        <p:nvSpPr>
          <p:cNvPr id="3" name="TextBox 2"/>
          <p:cNvSpPr txBox="1"/>
          <p:nvPr/>
        </p:nvSpPr>
        <p:spPr>
          <a:xfrm>
            <a:off x="177800" y="5422900"/>
            <a:ext cx="8648700" cy="1200329"/>
          </a:xfrm>
          <a:prstGeom prst="rect">
            <a:avLst/>
          </a:prstGeom>
          <a:noFill/>
        </p:spPr>
        <p:txBody>
          <a:bodyPr wrap="square" rtlCol="0">
            <a:spAutoFit/>
          </a:bodyPr>
          <a:lstStyle/>
          <a:p>
            <a:r>
              <a:rPr lang="fr-CH" dirty="0" smtClean="0"/>
              <a:t>Le fœtus (bébé en développement)  mesure maintenant  un peu plus que 1.27 cm. Ses </a:t>
            </a:r>
            <a:r>
              <a:rPr lang="fr-CH" dirty="0" smtClean="0"/>
              <a:t>paupières</a:t>
            </a:r>
            <a:r>
              <a:rPr lang="fr-CH" dirty="0" smtClean="0"/>
              <a:t>, son nez et ses oreilles se forment. Les bras et </a:t>
            </a:r>
            <a:r>
              <a:rPr lang="fr-CH" dirty="0" smtClean="0"/>
              <a:t>les jambes </a:t>
            </a:r>
            <a:r>
              <a:rPr lang="fr-CH" dirty="0" smtClean="0"/>
              <a:t>sont déjà bien formés. Les doigts des mains et des pieds se séparent et s’allongent.													</a:t>
            </a:r>
            <a:endParaRPr lang="fr-CH" dirty="0"/>
          </a:p>
        </p:txBody>
      </p:sp>
      <p:pic>
        <p:nvPicPr>
          <p:cNvPr id="5" name="Picture 4"/>
          <p:cNvPicPr>
            <a:picLocks noChangeAspect="1"/>
          </p:cNvPicPr>
          <p:nvPr/>
        </p:nvPicPr>
        <p:blipFill>
          <a:blip r:embed="rId4"/>
          <a:stretch>
            <a:fillRect/>
          </a:stretch>
        </p:blipFill>
        <p:spPr>
          <a:xfrm>
            <a:off x="6570133" y="6367551"/>
            <a:ext cx="2573867" cy="4316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7800" y="177801"/>
            <a:ext cx="981075" cy="981075"/>
          </a:xfrm>
          <a:prstGeom prst="rect">
            <a:avLst/>
          </a:prstGeom>
        </p:spPr>
      </p:pic>
    </p:spTree>
    <p:extLst>
      <p:ext uri="{BB962C8B-B14F-4D97-AF65-F5344CB8AC3E}">
        <p14:creationId xmlns:p14="http://schemas.microsoft.com/office/powerpoint/2010/main" val="341139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9258299" cy="944033"/>
          </a:xfrm>
        </p:spPr>
        <p:txBody>
          <a:bodyPr>
            <a:noAutofit/>
          </a:bodyPr>
          <a:lstStyle/>
          <a:p>
            <a:r>
              <a:rPr lang="en-US" sz="3200" dirty="0" err="1" smtClean="0"/>
              <a:t>J’apprends</a:t>
            </a:r>
            <a:r>
              <a:rPr lang="en-US" sz="3200" dirty="0" smtClean="0"/>
              <a:t> tout </a:t>
            </a:r>
            <a:r>
              <a:rPr lang="en-US" sz="3200" dirty="0" err="1" smtClean="0"/>
              <a:t>sur</a:t>
            </a:r>
            <a:r>
              <a:rPr lang="en-US" sz="3200" dirty="0" smtClean="0"/>
              <a:t> </a:t>
            </a:r>
            <a:r>
              <a:rPr lang="en-US" sz="3200" dirty="0" err="1" smtClean="0"/>
              <a:t>mon</a:t>
            </a:r>
            <a:r>
              <a:rPr lang="en-US" sz="3200" dirty="0" smtClean="0"/>
              <a:t> </a:t>
            </a:r>
            <a:r>
              <a:rPr lang="en-US" sz="3200" dirty="0" err="1"/>
              <a:t>bébé</a:t>
            </a:r>
            <a:r>
              <a:rPr lang="en-US" sz="3200" dirty="0"/>
              <a:t> : </a:t>
            </a:r>
            <a:r>
              <a:rPr lang="en-US" sz="3200" dirty="0" smtClean="0"/>
              <a:t/>
            </a:r>
            <a:br>
              <a:rPr lang="en-US" sz="3200" dirty="0" smtClean="0"/>
            </a:br>
            <a:r>
              <a:rPr lang="en-US" sz="3200" dirty="0" err="1" smtClean="0"/>
              <a:t>sa</a:t>
            </a:r>
            <a:r>
              <a:rPr lang="en-US" sz="3200" dirty="0" smtClean="0"/>
              <a:t> </a:t>
            </a:r>
            <a:r>
              <a:rPr lang="en-US" sz="3200" dirty="0" err="1"/>
              <a:t>maison</a:t>
            </a:r>
            <a:r>
              <a:rPr lang="en-US" sz="3200" dirty="0"/>
              <a:t> pendant la </a:t>
            </a:r>
            <a:r>
              <a:rPr lang="en-US" sz="3200" dirty="0" err="1" smtClean="0"/>
              <a:t>grossesse</a:t>
            </a:r>
            <a:endParaRPr lang="en-US" sz="3200"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5178"/>
          <a:stretch/>
        </p:blipFill>
        <p:spPr>
          <a:xfrm>
            <a:off x="899626" y="1127772"/>
            <a:ext cx="7108815" cy="4711451"/>
          </a:xfrm>
        </p:spPr>
      </p:pic>
      <p:sp>
        <p:nvSpPr>
          <p:cNvPr id="5" name="TextBox 4"/>
          <p:cNvSpPr txBox="1"/>
          <p:nvPr/>
        </p:nvSpPr>
        <p:spPr>
          <a:xfrm>
            <a:off x="1358260" y="5839223"/>
            <a:ext cx="7328540" cy="923330"/>
          </a:xfrm>
          <a:prstGeom prst="rect">
            <a:avLst/>
          </a:prstGeom>
          <a:noFill/>
        </p:spPr>
        <p:txBody>
          <a:bodyPr wrap="square" rtlCol="0">
            <a:spAutoFit/>
          </a:bodyPr>
          <a:lstStyle/>
          <a:p>
            <a:r>
              <a:rPr lang="en-US" dirty="0" err="1"/>
              <a:t>Votre</a:t>
            </a:r>
            <a:r>
              <a:rPr lang="en-US" dirty="0"/>
              <a:t> </a:t>
            </a:r>
            <a:r>
              <a:rPr lang="en-US" dirty="0" err="1"/>
              <a:t>bébé</a:t>
            </a:r>
            <a:r>
              <a:rPr lang="en-US" dirty="0"/>
              <a:t> </a:t>
            </a:r>
            <a:r>
              <a:rPr lang="en-US" dirty="0" err="1"/>
              <a:t>à</a:t>
            </a:r>
            <a:r>
              <a:rPr lang="en-US" dirty="0"/>
              <a:t> </a:t>
            </a:r>
            <a:r>
              <a:rPr lang="en-US" dirty="0" err="1"/>
              <a:t>naître</a:t>
            </a:r>
            <a:r>
              <a:rPr lang="en-US" dirty="0"/>
              <a:t> </a:t>
            </a:r>
            <a:r>
              <a:rPr lang="en-US" dirty="0" err="1"/>
              <a:t>dans</a:t>
            </a:r>
            <a:r>
              <a:rPr lang="en-US" dirty="0"/>
              <a:t> </a:t>
            </a:r>
            <a:r>
              <a:rPr lang="en-US" dirty="0" err="1"/>
              <a:t>sa</a:t>
            </a:r>
            <a:r>
              <a:rPr lang="en-US" dirty="0"/>
              <a:t> </a:t>
            </a:r>
            <a:r>
              <a:rPr lang="en-US" dirty="0" err="1"/>
              <a:t>maison</a:t>
            </a:r>
            <a:r>
              <a:rPr lang="en-US" dirty="0"/>
              <a:t>. </a:t>
            </a:r>
            <a:r>
              <a:rPr lang="en-US" dirty="0" err="1"/>
              <a:t>Ici</a:t>
            </a:r>
            <a:r>
              <a:rPr lang="en-US" dirty="0"/>
              <a:t> </a:t>
            </a:r>
            <a:r>
              <a:rPr lang="en-US" dirty="0" err="1"/>
              <a:t>vous</a:t>
            </a:r>
            <a:r>
              <a:rPr lang="en-US" dirty="0"/>
              <a:t> </a:t>
            </a:r>
            <a:r>
              <a:rPr lang="en-US" dirty="0" smtClean="0"/>
              <a:t>le </a:t>
            </a:r>
            <a:r>
              <a:rPr lang="en-US" dirty="0" err="1" smtClean="0"/>
              <a:t>voyez</a:t>
            </a:r>
            <a:r>
              <a:rPr lang="en-US" dirty="0" smtClean="0"/>
              <a:t> </a:t>
            </a:r>
            <a:r>
              <a:rPr lang="en-US" dirty="0" err="1" smtClean="0"/>
              <a:t>dans</a:t>
            </a:r>
            <a:r>
              <a:rPr lang="en-US" dirty="0" smtClean="0"/>
              <a:t> </a:t>
            </a:r>
            <a:r>
              <a:rPr lang="en-US" dirty="0"/>
              <a:t>le sac </a:t>
            </a:r>
            <a:r>
              <a:rPr lang="en-US" dirty="0" err="1"/>
              <a:t>amniotique</a:t>
            </a:r>
            <a:r>
              <a:rPr lang="en-US" dirty="0"/>
              <a:t>, le sac </a:t>
            </a:r>
            <a:r>
              <a:rPr lang="en-US" dirty="0" err="1" smtClean="0"/>
              <a:t>rempli</a:t>
            </a:r>
            <a:r>
              <a:rPr lang="en-US" dirty="0" smtClean="0"/>
              <a:t> </a:t>
            </a:r>
            <a:r>
              <a:rPr lang="en-US" dirty="0" err="1" smtClean="0"/>
              <a:t>d’une</a:t>
            </a:r>
            <a:r>
              <a:rPr lang="en-US" dirty="0" smtClean="0"/>
              <a:t> </a:t>
            </a:r>
            <a:r>
              <a:rPr lang="en-US" dirty="0" err="1" smtClean="0"/>
              <a:t>liquide</a:t>
            </a:r>
            <a:r>
              <a:rPr lang="en-US" dirty="0" smtClean="0"/>
              <a:t> qui </a:t>
            </a:r>
            <a:r>
              <a:rPr lang="en-US" dirty="0" err="1" smtClean="0"/>
              <a:t>ressemble</a:t>
            </a:r>
            <a:r>
              <a:rPr lang="en-US" dirty="0" smtClean="0"/>
              <a:t> </a:t>
            </a:r>
            <a:r>
              <a:rPr lang="en-US" dirty="0" err="1" smtClean="0"/>
              <a:t>à</a:t>
            </a:r>
            <a:r>
              <a:rPr lang="en-US" dirty="0" smtClean="0"/>
              <a:t> </a:t>
            </a:r>
            <a:r>
              <a:rPr lang="en-US" dirty="0" err="1" smtClean="0"/>
              <a:t>l’eau</a:t>
            </a:r>
            <a:r>
              <a:rPr lang="en-US" dirty="0" smtClean="0"/>
              <a:t> </a:t>
            </a:r>
            <a:r>
              <a:rPr lang="en-US" dirty="0" err="1"/>
              <a:t>dans</a:t>
            </a:r>
            <a:r>
              <a:rPr lang="en-US" dirty="0"/>
              <a:t> </a:t>
            </a:r>
            <a:r>
              <a:rPr lang="en-US" dirty="0" err="1"/>
              <a:t>lequel</a:t>
            </a:r>
            <a:r>
              <a:rPr lang="en-US" dirty="0"/>
              <a:t> </a:t>
            </a:r>
            <a:r>
              <a:rPr lang="en-US" dirty="0" err="1"/>
              <a:t>il</a:t>
            </a:r>
            <a:r>
              <a:rPr lang="en-US" dirty="0"/>
              <a:t> </a:t>
            </a:r>
            <a:r>
              <a:rPr lang="en-US" dirty="0" err="1"/>
              <a:t>grandit</a:t>
            </a:r>
            <a:r>
              <a:rPr lang="en-US" dirty="0"/>
              <a:t> </a:t>
            </a:r>
            <a:r>
              <a:rPr lang="en-US" dirty="0" err="1"/>
              <a:t>à</a:t>
            </a:r>
            <a:r>
              <a:rPr lang="en-US" dirty="0"/>
              <a:t> </a:t>
            </a:r>
            <a:r>
              <a:rPr lang="en-US" dirty="0" smtClean="0"/>
              <a:t>				                       </a:t>
            </a:r>
            <a:r>
              <a:rPr lang="en-US" dirty="0" err="1" smtClean="0"/>
              <a:t>l'intérieur</a:t>
            </a:r>
            <a:r>
              <a:rPr lang="en-US" dirty="0" smtClean="0"/>
              <a:t> </a:t>
            </a:r>
            <a:r>
              <a:rPr lang="en-US" dirty="0" err="1" smtClean="0"/>
              <a:t>del’utérus</a:t>
            </a:r>
            <a:r>
              <a:rPr lang="en-US" dirty="0" smtClean="0"/>
              <a:t> </a:t>
            </a:r>
            <a:r>
              <a:rPr lang="en-US" dirty="0" err="1" smtClean="0"/>
              <a:t>dans</a:t>
            </a:r>
            <a:r>
              <a:rPr lang="en-US" dirty="0" smtClean="0"/>
              <a:t> </a:t>
            </a:r>
            <a:r>
              <a:rPr lang="en-US" dirty="0" err="1"/>
              <a:t>votre</a:t>
            </a:r>
            <a:r>
              <a:rPr lang="en-US" dirty="0"/>
              <a:t> </a:t>
            </a:r>
            <a:r>
              <a:rPr lang="en-US" dirty="0" err="1" smtClean="0"/>
              <a:t>ventre</a:t>
            </a:r>
            <a:r>
              <a:rPr lang="en-US" dirty="0" smtClean="0"/>
              <a:t>.</a:t>
            </a:r>
            <a:endParaRPr lang="en-US" dirty="0"/>
          </a:p>
        </p:txBody>
      </p:sp>
      <p:pic>
        <p:nvPicPr>
          <p:cNvPr id="6" name="Picture 5"/>
          <p:cNvPicPr>
            <a:picLocks noChangeAspect="1"/>
          </p:cNvPicPr>
          <p:nvPr/>
        </p:nvPicPr>
        <p:blipFill>
          <a:blip r:embed="rId4"/>
          <a:stretch>
            <a:fillRect/>
          </a:stretch>
        </p:blipFill>
        <p:spPr>
          <a:xfrm>
            <a:off x="111784" y="6502132"/>
            <a:ext cx="3523356" cy="35586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8899" y="88900"/>
            <a:ext cx="1069976" cy="1069976"/>
          </a:xfrm>
          <a:prstGeom prst="rect">
            <a:avLst/>
          </a:prstGeom>
        </p:spPr>
      </p:pic>
    </p:spTree>
    <p:extLst>
      <p:ext uri="{BB962C8B-B14F-4D97-AF65-F5344CB8AC3E}">
        <p14:creationId xmlns:p14="http://schemas.microsoft.com/office/powerpoint/2010/main" val="267815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2" y="274638"/>
            <a:ext cx="6894513" cy="538162"/>
          </a:xfrm>
        </p:spPr>
        <p:txBody>
          <a:bodyPr>
            <a:normAutofit fontScale="90000"/>
          </a:bodyPr>
          <a:lstStyle/>
          <a:p>
            <a:pPr algn="l"/>
            <a:r>
              <a:rPr lang="en-US" dirty="0" smtClean="0"/>
              <a:t>   Ton enfant </a:t>
            </a:r>
            <a:r>
              <a:rPr lang="en-US" dirty="0" err="1" smtClean="0"/>
              <a:t>à</a:t>
            </a:r>
            <a:r>
              <a:rPr lang="en-US" dirty="0" smtClean="0"/>
              <a:t> </a:t>
            </a:r>
            <a:r>
              <a:rPr lang="en-US" dirty="0" err="1" smtClean="0"/>
              <a:t>naître</a:t>
            </a:r>
            <a:r>
              <a:rPr lang="en-US" dirty="0" smtClean="0"/>
              <a:t> </a:t>
            </a:r>
            <a:r>
              <a:rPr lang="en-US" dirty="0" err="1" smtClean="0"/>
              <a:t>à</a:t>
            </a:r>
            <a:r>
              <a:rPr lang="en-US" dirty="0" smtClean="0"/>
              <a:t> 12 weeks</a:t>
            </a:r>
            <a:endParaRPr lang="en-US"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31864" y="931334"/>
            <a:ext cx="6010803" cy="4628975"/>
          </a:xfrm>
        </p:spPr>
      </p:pic>
      <p:sp>
        <p:nvSpPr>
          <p:cNvPr id="5" name="Rectangle 4"/>
          <p:cNvSpPr/>
          <p:nvPr/>
        </p:nvSpPr>
        <p:spPr>
          <a:xfrm>
            <a:off x="931862" y="5604933"/>
            <a:ext cx="7196137" cy="646331"/>
          </a:xfrm>
          <a:prstGeom prst="rect">
            <a:avLst/>
          </a:prstGeom>
        </p:spPr>
        <p:txBody>
          <a:bodyPr wrap="square">
            <a:spAutoFit/>
          </a:bodyPr>
          <a:lstStyle/>
          <a:p>
            <a:r>
              <a:rPr lang="fr-CH" dirty="0" smtClean="0"/>
              <a:t>Il mesure environ  </a:t>
            </a:r>
            <a:r>
              <a:rPr lang="fr-CH" dirty="0"/>
              <a:t>5 cm </a:t>
            </a:r>
            <a:r>
              <a:rPr lang="fr-CH" dirty="0" smtClean="0"/>
              <a:t>et commence à faire ses propres mouvements. </a:t>
            </a:r>
          </a:p>
          <a:p>
            <a:r>
              <a:rPr lang="fr-CH" dirty="0" smtClean="0"/>
              <a:t>Le battement de son cœur est audible, avec un instrument spécial</a:t>
            </a:r>
            <a:endParaRPr lang="en-US" dirty="0"/>
          </a:p>
        </p:txBody>
      </p:sp>
      <p:pic>
        <p:nvPicPr>
          <p:cNvPr id="7" name="Picture 6"/>
          <p:cNvPicPr>
            <a:picLocks noChangeAspect="1"/>
          </p:cNvPicPr>
          <p:nvPr/>
        </p:nvPicPr>
        <p:blipFill>
          <a:blip r:embed="rId4"/>
          <a:stretch>
            <a:fillRect/>
          </a:stretch>
        </p:blipFill>
        <p:spPr>
          <a:xfrm>
            <a:off x="6570133" y="6367551"/>
            <a:ext cx="2573867" cy="4316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722" y="94192"/>
            <a:ext cx="837142" cy="837142"/>
          </a:xfrm>
          <a:prstGeom prst="rect">
            <a:avLst/>
          </a:prstGeom>
        </p:spPr>
      </p:pic>
    </p:spTree>
    <p:extLst>
      <p:ext uri="{BB962C8B-B14F-4D97-AF65-F5344CB8AC3E}">
        <p14:creationId xmlns:p14="http://schemas.microsoft.com/office/powerpoint/2010/main" val="31897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7" y="1"/>
            <a:ext cx="8798269" cy="882058"/>
          </a:xfrm>
        </p:spPr>
        <p:txBody>
          <a:bodyPr>
            <a:noAutofit/>
          </a:bodyPr>
          <a:lstStyle/>
          <a:p>
            <a:pPr algn="l"/>
            <a:r>
              <a:rPr lang="en-US" sz="3600" dirty="0" smtClean="0"/>
              <a:t>     Comment </a:t>
            </a:r>
            <a:r>
              <a:rPr lang="en-US" sz="3600" dirty="0" err="1" smtClean="0"/>
              <a:t>bébé</a:t>
            </a:r>
            <a:r>
              <a:rPr lang="en-US" sz="3600" dirty="0" smtClean="0"/>
              <a:t> se </a:t>
            </a:r>
            <a:r>
              <a:rPr lang="en-US" sz="3600" dirty="0" err="1" smtClean="0"/>
              <a:t>développe</a:t>
            </a:r>
            <a:r>
              <a:rPr lang="en-US" sz="3600" dirty="0" smtClean="0"/>
              <a:t>: 16 weeks</a:t>
            </a:r>
            <a:endParaRPr lang="en-US" sz="36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57200" y="882059"/>
            <a:ext cx="8229600" cy="4525963"/>
          </a:xfrm>
        </p:spPr>
      </p:pic>
      <p:sp>
        <p:nvSpPr>
          <p:cNvPr id="3" name="TextBox 2"/>
          <p:cNvSpPr txBox="1"/>
          <p:nvPr/>
        </p:nvSpPr>
        <p:spPr>
          <a:xfrm>
            <a:off x="304801" y="5539324"/>
            <a:ext cx="8669866" cy="1200329"/>
          </a:xfrm>
          <a:prstGeom prst="rect">
            <a:avLst/>
          </a:prstGeom>
          <a:noFill/>
        </p:spPr>
        <p:txBody>
          <a:bodyPr wrap="square" rtlCol="0">
            <a:spAutoFit/>
          </a:bodyPr>
          <a:lstStyle/>
          <a:p>
            <a:r>
              <a:rPr lang="fr-CH" dirty="0"/>
              <a:t>Il mesure maintenant environ 11-12 cm et pèse environ 100 grs. Le haut </a:t>
            </a:r>
            <a:r>
              <a:rPr lang="fr-CH" dirty="0" smtClean="0"/>
              <a:t>de l’utérus (votre ventre</a:t>
            </a:r>
            <a:r>
              <a:rPr lang="fr-CH" dirty="0"/>
              <a:t>) est maintenant à environ 7 à 8 cm en dessous de votre nombril. Les yeux du bébé peuvent cligner et le cœur et les vaisseaux sanguins sont complètement formés. Ses doigts et ses orteils ont des empreintes </a:t>
            </a:r>
            <a:r>
              <a:rPr lang="fr-CH" dirty="0" smtClean="0"/>
              <a:t>digitales.</a:t>
            </a:r>
            <a:endParaRPr lang="en-US" dirty="0"/>
          </a:p>
        </p:txBody>
      </p:sp>
      <p:pic>
        <p:nvPicPr>
          <p:cNvPr id="5" name="Picture 4"/>
          <p:cNvPicPr>
            <a:picLocks noChangeAspect="1"/>
          </p:cNvPicPr>
          <p:nvPr/>
        </p:nvPicPr>
        <p:blipFill>
          <a:blip r:embed="rId4"/>
          <a:stretch>
            <a:fillRect/>
          </a:stretch>
        </p:blipFill>
        <p:spPr>
          <a:xfrm>
            <a:off x="6570133" y="6367551"/>
            <a:ext cx="2573867" cy="431646"/>
          </a:xfrm>
          <a:prstGeom prst="rect">
            <a:avLst/>
          </a:prstGeom>
        </p:spPr>
      </p:pic>
    </p:spTree>
    <p:extLst>
      <p:ext uri="{BB962C8B-B14F-4D97-AF65-F5344CB8AC3E}">
        <p14:creationId xmlns:p14="http://schemas.microsoft.com/office/powerpoint/2010/main" val="244992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75" y="66102"/>
            <a:ext cx="8366124" cy="833597"/>
          </a:xfrm>
        </p:spPr>
        <p:txBody>
          <a:bodyPr>
            <a:noAutofit/>
          </a:bodyPr>
          <a:lstStyle/>
          <a:p>
            <a:pPr algn="l"/>
            <a:r>
              <a:rPr lang="en-US" sz="3200" dirty="0" smtClean="0"/>
              <a:t>   Comment </a:t>
            </a:r>
            <a:r>
              <a:rPr lang="en-US" sz="3200" dirty="0" err="1" smtClean="0"/>
              <a:t>votre</a:t>
            </a:r>
            <a:r>
              <a:rPr lang="en-US" sz="3200" dirty="0" smtClean="0"/>
              <a:t> </a:t>
            </a:r>
            <a:r>
              <a:rPr lang="en-US" sz="3200" dirty="0" err="1" smtClean="0"/>
              <a:t>bébé</a:t>
            </a:r>
            <a:r>
              <a:rPr lang="en-US" sz="3200" dirty="0" smtClean="0"/>
              <a:t> se </a:t>
            </a:r>
            <a:r>
              <a:rPr lang="en-US" sz="3200" dirty="0" err="1" smtClean="0"/>
              <a:t>développe</a:t>
            </a:r>
            <a:r>
              <a:rPr lang="en-US" sz="3200" dirty="0" smtClean="0"/>
              <a:t> : 20 </a:t>
            </a:r>
            <a:r>
              <a:rPr lang="en-US" sz="3600" dirty="0" smtClean="0"/>
              <a:t>weeks</a:t>
            </a:r>
            <a:endParaRPr lang="en-US" sz="3600" dirty="0"/>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405467" y="808568"/>
            <a:ext cx="6299200" cy="4775199"/>
          </a:xfrm>
        </p:spPr>
      </p:pic>
      <p:sp>
        <p:nvSpPr>
          <p:cNvPr id="5" name="TextBox 4"/>
          <p:cNvSpPr txBox="1"/>
          <p:nvPr/>
        </p:nvSpPr>
        <p:spPr>
          <a:xfrm>
            <a:off x="571500" y="5583767"/>
            <a:ext cx="8001413" cy="1200329"/>
          </a:xfrm>
          <a:prstGeom prst="rect">
            <a:avLst/>
          </a:prstGeom>
          <a:noFill/>
        </p:spPr>
        <p:txBody>
          <a:bodyPr wrap="square" rtlCol="0">
            <a:spAutoFit/>
          </a:bodyPr>
          <a:lstStyle/>
          <a:p>
            <a:r>
              <a:rPr lang="fr-CH" dirty="0" smtClean="0"/>
              <a:t>A mi-chemin, </a:t>
            </a:r>
            <a:r>
              <a:rPr lang="fr-CH" dirty="0"/>
              <a:t>il pèse environ 284 grs et mesure un peu plus de 15,24 cm de long. Votre ventre est au niveau de votre nombril. Le bébé peut sucer </a:t>
            </a:r>
            <a:r>
              <a:rPr lang="fr-CH" dirty="0" smtClean="0"/>
              <a:t>son </a:t>
            </a:r>
            <a:r>
              <a:rPr lang="fr-CH" dirty="0"/>
              <a:t>pouce, bâiller, s'étirer et faire des grimaces. Bientôt, si vous lui parlez</a:t>
            </a:r>
            <a:r>
              <a:rPr lang="fr-CH" dirty="0" smtClean="0"/>
              <a:t>, vous le  caressez, </a:t>
            </a:r>
            <a:r>
              <a:rPr lang="fr-CH" dirty="0"/>
              <a:t>il apprendra à vous reconnaître </a:t>
            </a:r>
            <a:r>
              <a:rPr lang="fr-CH" dirty="0" smtClean="0"/>
              <a:t>!</a:t>
            </a:r>
            <a:r>
              <a:rPr lang="en-US" dirty="0" smtClean="0"/>
              <a:t>						</a:t>
            </a:r>
            <a:endParaRPr lang="en-US" dirty="0"/>
          </a:p>
        </p:txBody>
      </p:sp>
      <p:pic>
        <p:nvPicPr>
          <p:cNvPr id="6" name="Picture 5"/>
          <p:cNvPicPr>
            <a:picLocks noChangeAspect="1"/>
          </p:cNvPicPr>
          <p:nvPr/>
        </p:nvPicPr>
        <p:blipFill>
          <a:blip r:embed="rId4"/>
          <a:stretch>
            <a:fillRect/>
          </a:stretch>
        </p:blipFill>
        <p:spPr>
          <a:xfrm>
            <a:off x="6761358" y="6458423"/>
            <a:ext cx="2382641" cy="3995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1733" y="321734"/>
            <a:ext cx="837142" cy="837142"/>
          </a:xfrm>
          <a:prstGeom prst="rect">
            <a:avLst/>
          </a:prstGeom>
        </p:spPr>
      </p:pic>
    </p:spTree>
    <p:extLst>
      <p:ext uri="{BB962C8B-B14F-4D97-AF65-F5344CB8AC3E}">
        <p14:creationId xmlns:p14="http://schemas.microsoft.com/office/powerpoint/2010/main" val="7374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2066" y="5377702"/>
            <a:ext cx="7956134" cy="1080721"/>
          </a:xfrm>
        </p:spPr>
        <p:txBody>
          <a:bodyPr>
            <a:noAutofit/>
          </a:bodyPr>
          <a:lstStyle/>
          <a:p>
            <a:pPr algn="l"/>
            <a:r>
              <a:rPr lang="fr-CH" sz="1600" dirty="0">
                <a:solidFill>
                  <a:schemeClr val="tx1"/>
                </a:solidFill>
              </a:rPr>
              <a:t>En cas de doute sur </a:t>
            </a:r>
            <a:r>
              <a:rPr lang="fr-CH" sz="1600" dirty="0" smtClean="0">
                <a:solidFill>
                  <a:schemeClr val="tx1"/>
                </a:solidFill>
              </a:rPr>
              <a:t>son progrès, </a:t>
            </a:r>
            <a:r>
              <a:rPr lang="fr-CH" sz="1600" dirty="0">
                <a:solidFill>
                  <a:schemeClr val="tx1"/>
                </a:solidFill>
              </a:rPr>
              <a:t>une échographie peut être </a:t>
            </a:r>
            <a:r>
              <a:rPr lang="fr-CH" sz="1600" dirty="0" smtClean="0">
                <a:solidFill>
                  <a:schemeClr val="tx1"/>
                </a:solidFill>
              </a:rPr>
              <a:t>faite  </a:t>
            </a:r>
            <a:r>
              <a:rPr lang="fr-CH" sz="1600" dirty="0">
                <a:solidFill>
                  <a:schemeClr val="tx1"/>
                </a:solidFill>
              </a:rPr>
              <a:t>à 20 semaines. Sur l'image échographique, le médecin vérifie si le placenta est sain et attaché normalement et si votre bébé grandit correctement. Vous pouvez voir le rythme cardiaque du bébé et les mouvements de son corps, de ses bras et de ses jambes à l'échographie. Le sexe du bébé est généralement visible à 20 semaines.</a:t>
            </a:r>
            <a:endParaRPr lang="en-US" sz="1600" dirty="0"/>
          </a:p>
        </p:txBody>
      </p:sp>
      <p:pic>
        <p:nvPicPr>
          <p:cNvPr id="4" name="Picture 3"/>
          <p:cNvPicPr>
            <a:picLocks noChangeAspect="1"/>
          </p:cNvPicPr>
          <p:nvPr/>
        </p:nvPicPr>
        <p:blipFill>
          <a:blip r:embed="rId3"/>
          <a:stretch>
            <a:fillRect/>
          </a:stretch>
        </p:blipFill>
        <p:spPr>
          <a:xfrm>
            <a:off x="1054295" y="1174240"/>
            <a:ext cx="6525267" cy="4108484"/>
          </a:xfrm>
          <a:prstGeom prst="rect">
            <a:avLst/>
          </a:prstGeom>
        </p:spPr>
      </p:pic>
      <p:sp>
        <p:nvSpPr>
          <p:cNvPr id="5" name="TextBox 4"/>
          <p:cNvSpPr txBox="1"/>
          <p:nvPr/>
        </p:nvSpPr>
        <p:spPr>
          <a:xfrm>
            <a:off x="1333499" y="1"/>
            <a:ext cx="6619875" cy="1077218"/>
          </a:xfrm>
          <a:prstGeom prst="rect">
            <a:avLst/>
          </a:prstGeom>
          <a:noFill/>
        </p:spPr>
        <p:txBody>
          <a:bodyPr wrap="square" rtlCol="0">
            <a:spAutoFit/>
          </a:bodyPr>
          <a:lstStyle/>
          <a:p>
            <a:pPr algn="ctr"/>
            <a:r>
              <a:rPr lang="en-US" sz="3200" dirty="0" smtClean="0"/>
              <a:t>Comment </a:t>
            </a:r>
            <a:r>
              <a:rPr lang="en-US" sz="3200" dirty="0" err="1" smtClean="0"/>
              <a:t>bébé</a:t>
            </a:r>
            <a:r>
              <a:rPr lang="en-US" sz="3200" dirty="0" smtClean="0"/>
              <a:t> se </a:t>
            </a:r>
            <a:r>
              <a:rPr lang="en-US" sz="3200" dirty="0" err="1" smtClean="0"/>
              <a:t>développe</a:t>
            </a:r>
            <a:r>
              <a:rPr lang="en-US" sz="3200" dirty="0" smtClean="0"/>
              <a:t>:  </a:t>
            </a:r>
          </a:p>
          <a:p>
            <a:pPr algn="ctr"/>
            <a:r>
              <a:rPr lang="en-US" sz="3200" dirty="0" err="1" smtClean="0"/>
              <a:t>Une</a:t>
            </a:r>
            <a:r>
              <a:rPr lang="en-US" sz="3200" dirty="0" smtClean="0"/>
              <a:t> </a:t>
            </a:r>
            <a:r>
              <a:rPr lang="en-US" sz="3200" dirty="0" err="1" smtClean="0"/>
              <a:t>echographie</a:t>
            </a:r>
            <a:r>
              <a:rPr lang="en-US" sz="3200" dirty="0" smtClean="0"/>
              <a:t> </a:t>
            </a:r>
            <a:r>
              <a:rPr lang="en-US" sz="3200" dirty="0" err="1" smtClean="0"/>
              <a:t>à</a:t>
            </a:r>
            <a:r>
              <a:rPr lang="en-US" sz="3200" dirty="0" smtClean="0"/>
              <a:t> 20 </a:t>
            </a:r>
            <a:r>
              <a:rPr lang="en-US" sz="3200" dirty="0" err="1" smtClean="0"/>
              <a:t>semaines</a:t>
            </a:r>
            <a:endParaRPr lang="en-US" sz="3200" dirty="0"/>
          </a:p>
        </p:txBody>
      </p:sp>
      <p:pic>
        <p:nvPicPr>
          <p:cNvPr id="6" name="Picture 5"/>
          <p:cNvPicPr>
            <a:picLocks noChangeAspect="1"/>
          </p:cNvPicPr>
          <p:nvPr/>
        </p:nvPicPr>
        <p:blipFill>
          <a:blip r:embed="rId4"/>
          <a:stretch>
            <a:fillRect/>
          </a:stretch>
        </p:blipFill>
        <p:spPr>
          <a:xfrm>
            <a:off x="6761358" y="6458423"/>
            <a:ext cx="2382641" cy="3995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
            <a:ext cx="1158875" cy="1158875"/>
          </a:xfrm>
          <a:prstGeom prst="rect">
            <a:avLst/>
          </a:prstGeom>
        </p:spPr>
      </p:pic>
    </p:spTree>
    <p:extLst>
      <p:ext uri="{BB962C8B-B14F-4D97-AF65-F5344CB8AC3E}">
        <p14:creationId xmlns:p14="http://schemas.microsoft.com/office/powerpoint/2010/main" val="3165807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2441</TotalTime>
  <Words>2243</Words>
  <Application>Microsoft Macintosh PowerPoint</Application>
  <PresentationFormat>On-screen Show (4:3)</PresentationFormat>
  <Paragraphs>108</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Suivrez votre grossesse</vt:lpstr>
      <vt:lpstr>PowerPoint Presentation</vt:lpstr>
      <vt:lpstr>4</vt:lpstr>
      <vt:lpstr>CComment votre bébé se développe: 8 semaines </vt:lpstr>
      <vt:lpstr>J’apprends tout sur mon bébé :  sa maison pendant la grossesse</vt:lpstr>
      <vt:lpstr>   Ton enfant à naître à 12 weeks</vt:lpstr>
      <vt:lpstr>     Comment bébé se développe: 16 weeks</vt:lpstr>
      <vt:lpstr>   Comment votre bébé se développe : 20 weeks</vt:lpstr>
      <vt:lpstr>PowerPoint Presentation</vt:lpstr>
      <vt:lpstr>   Mon enfant à naître: 24 semaines       ou presque 6 mois</vt:lpstr>
      <vt:lpstr>Votre bébé à 28 semaines</vt:lpstr>
      <vt:lpstr>     Le développement de votre bébé : 32       semaines ou presque 8 mois</vt:lpstr>
      <vt:lpstr>Le déloppement de votre bébé: 36 semaines</vt:lpstr>
      <vt:lpstr>Mon enfant est prêt : 40 semaines ou environ 9 mois</vt:lpstr>
      <vt:lpstr>     2-6 semaines après sa naissance:    JamboMama! vous dit au revoir.  JamboMtoto! vous accompagnera pour que votre bébé reste en bonne santé, plein de vitalité et devient un enfant fort et heureux</vt:lpstr>
      <vt:lpstr>Comment ton bébé  se développe de sa naissance à deux ans</vt:lpstr>
    </vt:vector>
  </TitlesOfParts>
  <Company>synergies for biological and cultural diversity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Laetitia van Haren</dc:creator>
  <cp:lastModifiedBy>Laetitia van Haren</cp:lastModifiedBy>
  <cp:revision>89</cp:revision>
  <dcterms:created xsi:type="dcterms:W3CDTF">2016-10-18T19:47:45Z</dcterms:created>
  <dcterms:modified xsi:type="dcterms:W3CDTF">2024-11-26T15:50:27Z</dcterms:modified>
</cp:coreProperties>
</file>